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451" r:id="rId2"/>
    <p:sldId id="481" r:id="rId3"/>
    <p:sldId id="474" r:id="rId4"/>
    <p:sldId id="476" r:id="rId5"/>
    <p:sldId id="477" r:id="rId6"/>
    <p:sldId id="490" r:id="rId7"/>
    <p:sldId id="475" r:id="rId8"/>
    <p:sldId id="489" r:id="rId9"/>
    <p:sldId id="488" r:id="rId10"/>
    <p:sldId id="487" r:id="rId11"/>
    <p:sldId id="492" r:id="rId12"/>
    <p:sldId id="491" r:id="rId13"/>
    <p:sldId id="450" r:id="rId1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C3300"/>
    <a:srgbClr val="FF6600"/>
    <a:srgbClr val="DDDDDD"/>
    <a:srgbClr val="336699"/>
    <a:srgbClr val="969696"/>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75042" autoAdjust="0"/>
  </p:normalViewPr>
  <p:slideViewPr>
    <p:cSldViewPr>
      <p:cViewPr>
        <p:scale>
          <a:sx n="75" d="100"/>
          <a:sy n="75" d="100"/>
        </p:scale>
        <p:origin x="-102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2040" y="-90"/>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37219"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7220"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37221"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307801B-3869-48E3-967B-9279CB42681F}"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391" tIns="46195" rIns="92391" bIns="46195" numCol="1" anchor="t" anchorCtr="0" compatLnSpc="1">
            <a:prstTxWarp prst="textNoShape">
              <a:avLst/>
            </a:prstTxWarp>
          </a:bodyPr>
          <a:lstStyle>
            <a:lvl1pPr defTabSz="923925">
              <a:defRPr sz="1200"/>
            </a:lvl1pPr>
          </a:lstStyle>
          <a:p>
            <a:pPr>
              <a:defRPr/>
            </a:pPr>
            <a:endParaRPr lang="en-US"/>
          </a:p>
        </p:txBody>
      </p:sp>
      <p:sp>
        <p:nvSpPr>
          <p:cNvPr id="1331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2391" tIns="46195" rIns="92391" bIns="46195" numCol="1" anchor="t" anchorCtr="0" compatLnSpc="1">
            <a:prstTxWarp prst="textNoShape">
              <a:avLst/>
            </a:prstTxWarp>
          </a:bodyPr>
          <a:lstStyle>
            <a:lvl1pPr algn="r" defTabSz="923925">
              <a:defRPr sz="1200"/>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81100" y="696913"/>
            <a:ext cx="4649788" cy="3487737"/>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2391" tIns="46195" rIns="92391" bIns="4619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31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2391" tIns="46195" rIns="92391" bIns="46195" numCol="1" anchor="b" anchorCtr="0" compatLnSpc="1">
            <a:prstTxWarp prst="textNoShape">
              <a:avLst/>
            </a:prstTxWarp>
          </a:bodyPr>
          <a:lstStyle>
            <a:lvl1pPr defTabSz="923925">
              <a:defRPr sz="1200"/>
            </a:lvl1pPr>
          </a:lstStyle>
          <a:p>
            <a:pPr>
              <a:defRPr/>
            </a:pPr>
            <a:endParaRPr lang="en-US"/>
          </a:p>
        </p:txBody>
      </p:sp>
      <p:sp>
        <p:nvSpPr>
          <p:cNvPr id="1331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2391" tIns="46195" rIns="92391" bIns="46195" numCol="1" anchor="b" anchorCtr="0" compatLnSpc="1">
            <a:prstTxWarp prst="textNoShape">
              <a:avLst/>
            </a:prstTxWarp>
          </a:bodyPr>
          <a:lstStyle>
            <a:lvl1pPr algn="r" defTabSz="923925">
              <a:defRPr sz="1200"/>
            </a:lvl1pPr>
          </a:lstStyle>
          <a:p>
            <a:pPr>
              <a:defRPr/>
            </a:pPr>
            <a:fld id="{A9845246-04CF-4828-82B0-6858520C0DA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86C436F6-D2EB-4639-B075-94EA8B41C836}" type="slidenum">
              <a:rPr lang="en-US" smtClean="0"/>
              <a:pPr/>
              <a:t>1</a:t>
            </a:fld>
            <a:endParaRPr lang="en-US" smtClean="0"/>
          </a:p>
        </p:txBody>
      </p:sp>
      <p:sp>
        <p:nvSpPr>
          <p:cNvPr id="16387" name="Rectangle 2"/>
          <p:cNvSpPr>
            <a:spLocks noGrp="1" noRot="1" noChangeAspect="1" noChangeArrowheads="1" noTextEdit="1"/>
          </p:cNvSpPr>
          <p:nvPr>
            <p:ph type="sldImg"/>
          </p:nvPr>
        </p:nvSpPr>
        <p:spPr>
          <a:xfrm>
            <a:off x="1182688" y="696913"/>
            <a:ext cx="4648200" cy="3486150"/>
          </a:xfrm>
          <a:ln/>
        </p:spPr>
      </p:sp>
      <p:sp>
        <p:nvSpPr>
          <p:cNvPr id="16388" name="Rectangle 3"/>
          <p:cNvSpPr>
            <a:spLocks noGrp="1" noChangeArrowheads="1"/>
          </p:cNvSpPr>
          <p:nvPr>
            <p:ph type="body" idx="1"/>
          </p:nvPr>
        </p:nvSpPr>
        <p:spPr>
          <a:xfrm>
            <a:off x="935038" y="4416425"/>
            <a:ext cx="5140325" cy="4183063"/>
          </a:xfrm>
          <a:noFill/>
          <a:ln/>
        </p:spPr>
        <p:txBody>
          <a:bodyPr/>
          <a:lstStyle/>
          <a:p>
            <a:pPr eaLnBrk="1" hangingPunct="1"/>
            <a:endParaRPr lang="en-US" smtClean="0"/>
          </a:p>
          <a:p>
            <a:pPr eaLnBrk="1" hangingPunct="1">
              <a:lnSpc>
                <a:spcPct val="115000"/>
              </a:lnSpc>
              <a:spcBef>
                <a:spcPct val="0"/>
              </a:spcBef>
              <a:spcAft>
                <a:spcPts val="900"/>
              </a:spcAft>
            </a:pPr>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E51D4690-4A9B-411E-862C-6117A8510039}" type="slidenum">
              <a:rPr lang="en-US" smtClean="0"/>
              <a:pPr/>
              <a:t>10</a:t>
            </a:fld>
            <a:endParaRPr 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r>
              <a:rPr lang="en-US" smtClean="0"/>
              <a:t>Scan – find out ways of assessing, what’s working?  </a:t>
            </a:r>
          </a:p>
          <a:p>
            <a:pPr eaLnBrk="1" hangingPunct="1"/>
            <a:endParaRPr lang="en-US" smtClean="0"/>
          </a:p>
          <a:p>
            <a:pPr eaLnBrk="1" hangingPunct="1"/>
            <a:r>
              <a:rPr lang="en-US" smtClean="0"/>
              <a:t>An effective tool will allow agencies to make better spending decisions when funds become available – apply funds where they can best impact the long-term performance of the entire system. </a:t>
            </a:r>
          </a:p>
          <a:p>
            <a:pPr eaLnBrk="1" hangingPunct="1"/>
            <a:endParaRPr lang="en-US" smtClean="0"/>
          </a:p>
          <a:p>
            <a:pPr eaLnBrk="1" hangingPunct="1"/>
            <a:r>
              <a:rPr lang="en-US" b="1" smtClean="0"/>
              <a:t>Performance depends upon preservation.  The discussions and lessons learned here in California will be instrumental in how you successfully implement your pavement preservation program and effect improvement to your roadway network.</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B84FAB9B-303A-448C-A160-FAD4C40E6C76}" type="slidenum">
              <a:rPr lang="en-US" smtClean="0"/>
              <a:pPr/>
              <a:t>13</a:t>
            </a:fld>
            <a:endParaRPr lang="en-US" smtClean="0"/>
          </a:p>
        </p:txBody>
      </p:sp>
      <p:sp>
        <p:nvSpPr>
          <p:cNvPr id="26627" name="Rectangle 2"/>
          <p:cNvSpPr>
            <a:spLocks noGrp="1" noRot="1" noChangeAspect="1" noChangeArrowheads="1" noTextEdit="1"/>
          </p:cNvSpPr>
          <p:nvPr>
            <p:ph type="sldImg"/>
          </p:nvPr>
        </p:nvSpPr>
        <p:spPr>
          <a:xfrm>
            <a:off x="1687513" y="698500"/>
            <a:ext cx="3668712" cy="2751138"/>
          </a:xfrm>
          <a:ln/>
        </p:spPr>
      </p:sp>
      <p:sp>
        <p:nvSpPr>
          <p:cNvPr id="26628" name="Rectangle 3"/>
          <p:cNvSpPr>
            <a:spLocks noGrp="1" noChangeArrowheads="1"/>
          </p:cNvSpPr>
          <p:nvPr>
            <p:ph type="body" idx="1"/>
          </p:nvPr>
        </p:nvSpPr>
        <p:spPr>
          <a:xfrm>
            <a:off x="935038" y="3605213"/>
            <a:ext cx="5140325" cy="4992687"/>
          </a:xfrm>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BD0069F5-5313-48BE-94C5-313A1A03686A}" type="slidenum">
              <a:rPr lang="en-US" smtClean="0"/>
              <a:pPr/>
              <a:t>2</a:t>
            </a:fld>
            <a:endParaRPr lang="en-US"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r>
              <a:rPr lang="en-US" smtClean="0"/>
              <a:t>The next Legislative cycle is now upon us.  FHWA is operating under continuing resolutions as Congress decides how the replacement for SAFETEA-LU will address our approach to transportation challenges. A lot of the ARRA funding was used for preservation.  I think the flexibility within the Recovery Act bodes well for preservation within the next law.  </a:t>
            </a:r>
          </a:p>
          <a:p>
            <a:pPr eaLnBrk="1" hangingPunct="1"/>
            <a:endParaRPr lang="en-US" smtClean="0"/>
          </a:p>
          <a:p>
            <a:pPr eaLnBrk="1" hangingPunct="1"/>
            <a:r>
              <a:rPr lang="en-US" smtClean="0"/>
              <a:t>Every reason to expect that FHWA support of pavement preservation programs will continue into the future.</a:t>
            </a:r>
          </a:p>
          <a:p>
            <a:pPr eaLnBrk="1" hangingPunct="1"/>
            <a:endParaRPr lang="en-US" smtClean="0"/>
          </a:p>
          <a:p>
            <a:pPr eaLnBrk="1" hangingPunct="1"/>
            <a:r>
              <a:rPr lang="en-US" smtClean="0"/>
              <a:t>Our input to Congress has been along this approach, which responds to the needs they’ve expressed.</a:t>
            </a:r>
          </a:p>
          <a:p>
            <a:pPr eaLnBrk="1" hangingPunct="1"/>
            <a:endParaRPr lang="en-US" smtClean="0"/>
          </a:p>
          <a:p>
            <a:pPr eaLnBrk="1" hangingPunct="1"/>
            <a:r>
              <a:rPr lang="en-US" smtClean="0"/>
              <a:t>Beyond Conditions and Performance Report – aim for predictive measures, meaningful assessment of “health”.</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90E5A4B3-9921-4B10-8468-5C2BEAAB0FFA}" type="slidenum">
              <a:rPr lang="en-US" smtClean="0"/>
              <a:pPr/>
              <a:t>3</a:t>
            </a:fld>
            <a:endParaRPr 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smtClean="0"/>
          </a:p>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9AD738EA-FC6C-432A-AE0A-8177683F2792}" type="slidenum">
              <a:rPr lang="en-US" smtClean="0"/>
              <a:pPr/>
              <a:t>4</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r>
              <a:rPr lang="en-US" smtClean="0"/>
              <a:t>Our partnerships have been instrumental in the success of pavement preservation, and that will continue to be true.  Now is an excellent time to revisit the way this support network is structured, so we can be sure it’s what we need for the challenges ahead.  </a:t>
            </a:r>
          </a:p>
          <a:p>
            <a:pPr eaLnBrk="1" hangingPunct="1"/>
            <a:endParaRPr lang="en-US" smtClean="0"/>
          </a:p>
          <a:p>
            <a:pPr eaLnBrk="1" hangingPunct="1"/>
            <a:r>
              <a:rPr lang="en-US" smtClean="0"/>
              <a:t>Adaptation to climate change – would you sacrifice preservation for adaptation?  No – seek other opportunities.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C95DED10-E212-4D6A-B097-7C81D4F1A4C4}" type="slidenum">
              <a:rPr lang="en-US" smtClean="0"/>
              <a:pPr/>
              <a:t>5</a:t>
            </a:fld>
            <a:endParaRPr lang="en-US"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r>
              <a:rPr lang="en-US" smtClean="0"/>
              <a:t>The results of activities like this conference need to help shape our next set of actions and priorities.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6AF0826A-BD22-4EE7-8093-CD8AAE37F822}" type="slidenum">
              <a:rPr lang="en-US" smtClean="0"/>
              <a:pPr/>
              <a:t>6</a:t>
            </a:fld>
            <a:endParaRPr 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r>
              <a:rPr lang="en-US" smtClean="0"/>
              <a:t>TRB – FHWA forum on Monday, discussing joint efforts and opportunities</a:t>
            </a:r>
          </a:p>
          <a:p>
            <a:pPr eaLnBrk="1" hangingPunct="1"/>
            <a:endParaRPr lang="en-US" smtClean="0"/>
          </a:p>
          <a:p>
            <a:pPr eaLnBrk="1" hangingPunct="1"/>
            <a:r>
              <a:rPr lang="en-US" smtClean="0"/>
              <a:t>AASHTO Board of Directors asked for a peer exchange at Natchez, spring 2010.  1-day session to bring in chief engineers to talk about AM+PP</a:t>
            </a:r>
          </a:p>
          <a:p>
            <a:pPr eaLnBrk="1" hangingPunct="1"/>
            <a:r>
              <a:rPr lang="en-US" smtClean="0"/>
              <a:t>Climate change peer exchange in Chicago.  What are you doing in light of current situation?</a:t>
            </a:r>
          </a:p>
          <a:p>
            <a:pPr eaLnBrk="1" hangingPunct="1"/>
            <a:endParaRPr lang="en-US" smtClean="0"/>
          </a:p>
          <a:p>
            <a:pPr eaLnBrk="1" hangingPunct="1"/>
            <a:r>
              <a:rPr lang="en-US" smtClean="0"/>
              <a:t>Video in response to people’s curiosity about why we spend money on good roads (like USA Today article).  Spread the word.  Collaborative joint message.  4-5 minute video</a:t>
            </a:r>
          </a:p>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0760BDEF-144A-4A05-B2CC-7359B6032F69}" type="slidenum">
              <a:rPr lang="en-US" smtClean="0"/>
              <a:pPr/>
              <a:t>7</a:t>
            </a:fld>
            <a:endParaRPr 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r>
              <a:rPr lang="en-US" smtClean="0"/>
              <a:t>How we measure our pavements’ performance is becoming increasingly important – need a tool that will make this effort easier and more meaningful.  </a:t>
            </a:r>
          </a:p>
          <a:p>
            <a:pPr eaLnBrk="1" hangingPunct="1"/>
            <a:endParaRPr lang="en-US" smtClean="0"/>
          </a:p>
          <a:p>
            <a:pPr eaLnBrk="1" hangingPunct="1"/>
            <a:r>
              <a:rPr lang="en-US" smtClean="0"/>
              <a:t>Looked at current and upcoming HPMS, realized not used – only as a reporting tool.  Battelle working on tool to use both HPMS and PMS data to manage/ develop RSL.  Can evaluate effects of changing conditions, flexibility to customize to reflect local system and conditions.</a:t>
            </a:r>
          </a:p>
          <a:p>
            <a:pPr eaLnBrk="1" hangingPunct="1"/>
            <a:endParaRPr lang="en-US" smtClean="0"/>
          </a:p>
          <a:p>
            <a:pPr eaLnBrk="1" hangingPunct="1"/>
            <a:r>
              <a:rPr lang="en-US" smtClean="0"/>
              <a:t>Graphical – IRI, RSL, cracking, rutting, other parameters.  Predictive model, extrapolating using 5 cycles of old data.</a:t>
            </a:r>
          </a:p>
          <a:p>
            <a:pPr eaLnBrk="1" hangingPunct="1"/>
            <a:endParaRPr lang="en-US" smtClean="0"/>
          </a:p>
          <a:p>
            <a:pPr eaLnBrk="1" hangingPunct="1"/>
            <a:r>
              <a:rPr lang="en-US" smtClean="0"/>
              <a:t>For the Interstate System, creating an in-house tool, taking into consideration NBI, HPMS, FMIS, freight, safety, etc.  Pilot tool, just a snapshot.  This is only the first step.</a:t>
            </a:r>
          </a:p>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CE173F5D-22BF-4CA8-BA90-038063FB449A}" type="slidenum">
              <a:rPr lang="en-US" smtClean="0"/>
              <a:pPr/>
              <a:t>8</a:t>
            </a:fld>
            <a:endParaRPr 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r>
              <a:rPr lang="en-US" smtClean="0"/>
              <a:t>Unifying definitions, consistent approach.  Allowing for regional view of efforts and needs. Just condition-based.</a:t>
            </a:r>
          </a:p>
          <a:p>
            <a:pPr eaLnBrk="1" hangingPunct="1"/>
            <a:endParaRPr lang="en-US" smtClean="0"/>
          </a:p>
          <a:p>
            <a:pPr eaLnBrk="1" hangingPunct="1"/>
            <a:r>
              <a:rPr lang="en-US" smtClean="0"/>
              <a:t>MD-DE-VA for starters – other states have expressed interest.  We can use the lessons of the beginning to extrapolate across an entire route, and eventually across the system.</a:t>
            </a:r>
          </a:p>
          <a:p>
            <a:pPr eaLnBrk="1" hangingPunct="1"/>
            <a:endParaRPr lang="en-US" smtClean="0"/>
          </a:p>
          <a:p>
            <a:pPr eaLnBrk="1" hangingPunct="1"/>
            <a:r>
              <a:rPr lang="en-US" smtClean="0"/>
              <a:t>Playing with the measures to see if there’s a broad application.  Corridor coalition very interested – never been looked at that way.  </a:t>
            </a:r>
          </a:p>
          <a:p>
            <a:pPr eaLnBrk="1" hangingPunct="1"/>
            <a:endParaRPr lang="en-US" smtClean="0"/>
          </a:p>
          <a:p>
            <a:pPr eaLnBrk="1" hangingPunct="1"/>
            <a:r>
              <a:rPr lang="en-US" smtClean="0"/>
              <a:t>Hopes – assessment by lane?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71F6A58A-A177-4DFF-8F44-6299E2B0A24E}" type="slidenum">
              <a:rPr lang="en-US" smtClean="0"/>
              <a:pPr/>
              <a:t>9</a:t>
            </a:fld>
            <a:endParaRPr 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p>
          <a:p>
            <a:pPr eaLnBrk="1" hangingPunct="1"/>
            <a:r>
              <a:rPr lang="en-US" smtClean="0"/>
              <a:t>Washington State DOT system as a potential model – evaluates Bridge, pavement, congestion, mobility, safety, sustainability.</a:t>
            </a:r>
          </a:p>
          <a:p>
            <a:pPr eaLnBrk="1" hangingPunct="1"/>
            <a:endParaRPr lang="en-US" smtClean="0"/>
          </a:p>
          <a:p>
            <a:pPr eaLnBrk="1" hangingPunct="1"/>
            <a:r>
              <a:rPr lang="en-US" smtClean="0"/>
              <a:t>The reason we are doing this is not to have a “gotcha” tool, or to judge States, but to create something that will help agencies make better decisions.</a:t>
            </a:r>
          </a:p>
          <a:p>
            <a:pPr eaLnBrk="1" hangingPunct="1"/>
            <a:endParaRPr lang="en-US" smtClean="0"/>
          </a:p>
          <a:p>
            <a:pPr eaLnBrk="1" hangingPunct="1"/>
            <a:r>
              <a:rPr lang="en-US" smtClean="0"/>
              <a:t>A predictive tool is the ultimate goal – a way to know what condition your roads will be in, and to gauge the outcome of alternatives in current activities.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October 14, 2009</a:t>
            </a:r>
          </a:p>
        </p:txBody>
      </p:sp>
    </p:spTree>
  </p:cSld>
  <p:clrMapOvr>
    <a:masterClrMapping/>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October 14, 2009</a:t>
            </a:r>
          </a:p>
        </p:txBody>
      </p:sp>
    </p:spTree>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October 14, 2009</a:t>
            </a:r>
          </a:p>
        </p:txBody>
      </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October 14, 2009</a:t>
            </a:r>
          </a:p>
        </p:txBody>
      </p:sp>
    </p:spTree>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October 14, 2009</a:t>
            </a:r>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October 14, 2009</a:t>
            </a:r>
          </a:p>
        </p:txBody>
      </p: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October 14, 2009</a:t>
            </a:r>
          </a:p>
        </p:txBody>
      </p:sp>
    </p:spTree>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October 14, 2009</a:t>
            </a:r>
          </a:p>
        </p:txBody>
      </p:sp>
    </p:spTree>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October 14, 2009</a:t>
            </a:r>
          </a:p>
        </p:txBody>
      </p:sp>
    </p:spTree>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October 14, 2009</a:t>
            </a:r>
          </a:p>
        </p:txBody>
      </p:sp>
    </p:spTree>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October 14, 2009</a:t>
            </a:r>
          </a:p>
        </p:txBody>
      </p:sp>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DDDDD"/>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r>
              <a:rPr lang="en-US"/>
              <a:t>October 14, 2009</a:t>
            </a:r>
          </a:p>
        </p:txBody>
      </p:sp>
      <p:sp>
        <p:nvSpPr>
          <p:cNvPr id="1038" name="Rectangle 14"/>
          <p:cNvSpPr>
            <a:spLocks noChangeArrowheads="1"/>
          </p:cNvSpPr>
          <p:nvPr userDrawn="1"/>
        </p:nvSpPr>
        <p:spPr bwMode="auto">
          <a:xfrm>
            <a:off x="-17463" y="1588"/>
            <a:ext cx="3141663" cy="6856412"/>
          </a:xfrm>
          <a:prstGeom prst="rect">
            <a:avLst/>
          </a:prstGeom>
          <a:gradFill rotWithShape="1">
            <a:gsLst>
              <a:gs pos="0">
                <a:srgbClr val="336699"/>
              </a:gs>
              <a:gs pos="100000">
                <a:srgbClr val="DDDDDD"/>
              </a:gs>
            </a:gsLst>
            <a:lin ang="0" scaled="1"/>
          </a:gradFill>
          <a:ln w="0">
            <a:noFill/>
            <a:miter lim="800000"/>
            <a:headEnd/>
            <a:tailEnd/>
          </a:ln>
          <a:effectLst/>
        </p:spPr>
        <p:txBody>
          <a:bodyPr lIns="0" tIns="0" rIns="0" bIns="0">
            <a:spAutoFit/>
          </a:bodyPr>
          <a:lstStyle/>
          <a:p>
            <a:pPr>
              <a:defRPr/>
            </a:pPr>
            <a:endParaRPr lang="en-US"/>
          </a:p>
        </p:txBody>
      </p:sp>
      <p:sp>
        <p:nvSpPr>
          <p:cNvPr id="1039" name="Text Box 15"/>
          <p:cNvSpPr txBox="1">
            <a:spLocks noChangeArrowheads="1"/>
          </p:cNvSpPr>
          <p:nvPr userDrawn="1"/>
        </p:nvSpPr>
        <p:spPr bwMode="auto">
          <a:xfrm rot="-5400000">
            <a:off x="-2930525" y="3159125"/>
            <a:ext cx="6821488" cy="503238"/>
          </a:xfrm>
          <a:prstGeom prst="rect">
            <a:avLst/>
          </a:prstGeom>
          <a:noFill/>
          <a:ln w="9525">
            <a:noFill/>
            <a:miter lim="800000"/>
            <a:headEnd/>
            <a:tailEnd/>
          </a:ln>
          <a:effectLst/>
        </p:spPr>
        <p:txBody>
          <a:bodyPr lIns="0" tIns="0" rIns="0" bIns="0">
            <a:spAutoFit/>
          </a:bodyPr>
          <a:lstStyle/>
          <a:p>
            <a:pPr algn="ctr" defTabSz="857250" eaLnBrk="0" hangingPunct="0">
              <a:lnSpc>
                <a:spcPct val="75000"/>
              </a:lnSpc>
              <a:defRPr/>
            </a:pPr>
            <a:r>
              <a:rPr lang="en-US" altLang="en-US" sz="4400">
                <a:solidFill>
                  <a:srgbClr val="BFCCEB"/>
                </a:solidFill>
                <a:latin typeface="Arial Narrow" pitchFamily="34" charset="0"/>
              </a:rPr>
              <a:t>FHWA - O</a:t>
            </a:r>
            <a:r>
              <a:rPr lang="en-US" altLang="en-US" sz="2400">
                <a:solidFill>
                  <a:srgbClr val="BFCCEB"/>
                </a:solidFill>
                <a:latin typeface="Arial Narrow" pitchFamily="34" charset="0"/>
              </a:rPr>
              <a:t>FFICE OF </a:t>
            </a:r>
            <a:r>
              <a:rPr lang="en-US" altLang="en-US" sz="4400">
                <a:solidFill>
                  <a:srgbClr val="BFCCEB"/>
                </a:solidFill>
                <a:latin typeface="Arial Narrow" pitchFamily="34" charset="0"/>
              </a:rPr>
              <a:t>A</a:t>
            </a:r>
            <a:r>
              <a:rPr lang="en-US" altLang="en-US" sz="2400">
                <a:solidFill>
                  <a:srgbClr val="BFCCEB"/>
                </a:solidFill>
                <a:latin typeface="Arial Narrow" pitchFamily="34" charset="0"/>
              </a:rPr>
              <a:t>SSET </a:t>
            </a:r>
            <a:r>
              <a:rPr lang="en-US" altLang="en-US" sz="4400">
                <a:solidFill>
                  <a:srgbClr val="BFCCEB"/>
                </a:solidFill>
                <a:latin typeface="Arial Narrow" pitchFamily="34" charset="0"/>
              </a:rPr>
              <a:t>M</a:t>
            </a:r>
            <a:r>
              <a:rPr lang="en-US" altLang="en-US" sz="2400">
                <a:solidFill>
                  <a:srgbClr val="BFCCEB"/>
                </a:solidFill>
                <a:latin typeface="Arial Narrow" pitchFamily="34" charset="0"/>
              </a:rPr>
              <a:t>ANAGEMENT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ipe dir="d"/>
  </p:transition>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noFill/>
        </p:spPr>
        <p:txBody>
          <a:bodyPr/>
          <a:lstStyle/>
          <a:p>
            <a:r>
              <a:rPr lang="en-US" smtClean="0"/>
              <a:t>October 14, 2009</a:t>
            </a:r>
          </a:p>
        </p:txBody>
      </p:sp>
      <p:pic>
        <p:nvPicPr>
          <p:cNvPr id="2051" name="Picture 2"/>
          <p:cNvPicPr>
            <a:picLocks noChangeAspect="1" noChangeArrowheads="1"/>
          </p:cNvPicPr>
          <p:nvPr/>
        </p:nvPicPr>
        <p:blipFill>
          <a:blip r:embed="rId3" cstate="print"/>
          <a:srcRect/>
          <a:stretch>
            <a:fillRect/>
          </a:stretch>
        </p:blipFill>
        <p:spPr bwMode="auto">
          <a:xfrm>
            <a:off x="0" y="0"/>
            <a:ext cx="2286000" cy="6858000"/>
          </a:xfrm>
          <a:prstGeom prst="rect">
            <a:avLst/>
          </a:prstGeom>
          <a:noFill/>
          <a:ln w="9525">
            <a:noFill/>
            <a:miter lim="800000"/>
            <a:headEnd/>
            <a:tailEnd/>
          </a:ln>
        </p:spPr>
      </p:pic>
      <p:sp>
        <p:nvSpPr>
          <p:cNvPr id="420867" name="Rectangle 3"/>
          <p:cNvSpPr>
            <a:spLocks noChangeArrowheads="1"/>
          </p:cNvSpPr>
          <p:nvPr/>
        </p:nvSpPr>
        <p:spPr bwMode="auto">
          <a:xfrm>
            <a:off x="2743200" y="2057400"/>
            <a:ext cx="6019800" cy="1795463"/>
          </a:xfrm>
          <a:prstGeom prst="rect">
            <a:avLst/>
          </a:prstGeom>
          <a:noFill/>
          <a:ln w="12700">
            <a:noFill/>
            <a:miter lim="800000"/>
            <a:headEnd/>
            <a:tailEnd/>
          </a:ln>
          <a:effectLst/>
        </p:spPr>
        <p:txBody>
          <a:bodyPr lIns="90488" tIns="44450" rIns="90488" bIns="44450">
            <a:spAutoFit/>
          </a:bodyPr>
          <a:lstStyle/>
          <a:p>
            <a:pPr algn="ctr" eaLnBrk="0" hangingPunct="0">
              <a:defRPr/>
            </a:pPr>
            <a:r>
              <a:rPr lang="en-US" sz="4000" i="1">
                <a:solidFill>
                  <a:schemeClr val="accent2"/>
                </a:solidFill>
                <a:effectLst>
                  <a:outerShdw blurRad="38100" dist="38100" dir="2700000" algn="tl">
                    <a:srgbClr val="000000"/>
                  </a:outerShdw>
                </a:effectLst>
              </a:rPr>
              <a:t>Managing our Pavements</a:t>
            </a:r>
          </a:p>
          <a:p>
            <a:pPr algn="ctr" eaLnBrk="0" hangingPunct="0">
              <a:defRPr/>
            </a:pPr>
            <a:r>
              <a:rPr lang="en-US" sz="4000" i="1">
                <a:solidFill>
                  <a:schemeClr val="accent2"/>
                </a:solidFill>
                <a:effectLst>
                  <a:outerShdw blurRad="38100" dist="38100" dir="2700000" algn="tl">
                    <a:srgbClr val="000000"/>
                  </a:outerShdw>
                </a:effectLst>
              </a:rPr>
              <a:t>FHWA Initiatives</a:t>
            </a:r>
            <a:endParaRPr lang="en-US" sz="4000">
              <a:solidFill>
                <a:srgbClr val="0000CC"/>
              </a:solidFill>
              <a:effectLst>
                <a:outerShdw blurRad="38100" dist="38100" dir="2700000" algn="tl">
                  <a:srgbClr val="000000"/>
                </a:outerShdw>
              </a:effectLst>
            </a:endParaRPr>
          </a:p>
          <a:p>
            <a:pPr algn="ctr" eaLnBrk="0" hangingPunct="0">
              <a:defRPr/>
            </a:pPr>
            <a:endParaRPr lang="en-US" sz="3200" b="1" i="1"/>
          </a:p>
        </p:txBody>
      </p:sp>
      <p:pic>
        <p:nvPicPr>
          <p:cNvPr id="2053" name="Picture 4"/>
          <p:cNvPicPr>
            <a:picLocks noChangeAspect="1" noChangeArrowheads="1"/>
          </p:cNvPicPr>
          <p:nvPr/>
        </p:nvPicPr>
        <p:blipFill>
          <a:blip r:embed="rId4" cstate="print"/>
          <a:srcRect/>
          <a:stretch>
            <a:fillRect/>
          </a:stretch>
        </p:blipFill>
        <p:spPr bwMode="auto">
          <a:xfrm>
            <a:off x="0" y="1752600"/>
            <a:ext cx="2286000" cy="2743200"/>
          </a:xfrm>
          <a:prstGeom prst="rect">
            <a:avLst/>
          </a:prstGeom>
          <a:noFill/>
          <a:ln w="9525">
            <a:noFill/>
            <a:miter lim="800000"/>
            <a:headEnd/>
            <a:tailEnd/>
          </a:ln>
        </p:spPr>
      </p:pic>
      <p:sp>
        <p:nvSpPr>
          <p:cNvPr id="2054" name="Rectangle 5"/>
          <p:cNvSpPr>
            <a:spLocks noChangeArrowheads="1"/>
          </p:cNvSpPr>
          <p:nvPr/>
        </p:nvSpPr>
        <p:spPr bwMode="auto">
          <a:xfrm>
            <a:off x="0" y="4495800"/>
            <a:ext cx="2286000" cy="381000"/>
          </a:xfrm>
          <a:prstGeom prst="rect">
            <a:avLst/>
          </a:prstGeom>
          <a:solidFill>
            <a:srgbClr val="CC3300"/>
          </a:solidFill>
          <a:ln w="9525">
            <a:noFill/>
            <a:miter lim="800000"/>
            <a:headEnd/>
            <a:tailEnd/>
          </a:ln>
        </p:spPr>
        <p:txBody>
          <a:bodyPr wrap="none" anchor="ctr"/>
          <a:lstStyle/>
          <a:p>
            <a:endParaRPr lang="en-US"/>
          </a:p>
        </p:txBody>
      </p:sp>
      <p:pic>
        <p:nvPicPr>
          <p:cNvPr id="2055" name="Picture 6" descr="dot"/>
          <p:cNvPicPr>
            <a:picLocks noChangeAspect="1" noChangeArrowheads="1"/>
          </p:cNvPicPr>
          <p:nvPr/>
        </p:nvPicPr>
        <p:blipFill>
          <a:blip r:embed="rId5" cstate="print"/>
          <a:srcRect/>
          <a:stretch>
            <a:fillRect/>
          </a:stretch>
        </p:blipFill>
        <p:spPr bwMode="auto">
          <a:xfrm>
            <a:off x="2438400" y="5105400"/>
            <a:ext cx="457200" cy="530225"/>
          </a:xfrm>
          <a:prstGeom prst="rect">
            <a:avLst/>
          </a:prstGeom>
          <a:solidFill>
            <a:schemeClr val="bg1"/>
          </a:solidFill>
          <a:ln w="9525">
            <a:noFill/>
            <a:miter lim="800000"/>
            <a:headEnd/>
            <a:tailEnd/>
          </a:ln>
        </p:spPr>
      </p:pic>
      <p:sp>
        <p:nvSpPr>
          <p:cNvPr id="2056" name="Text Box 7"/>
          <p:cNvSpPr txBox="1">
            <a:spLocks noChangeArrowheads="1"/>
          </p:cNvSpPr>
          <p:nvPr/>
        </p:nvSpPr>
        <p:spPr bwMode="auto">
          <a:xfrm>
            <a:off x="2286000" y="5791200"/>
            <a:ext cx="2892425" cy="517525"/>
          </a:xfrm>
          <a:prstGeom prst="rect">
            <a:avLst/>
          </a:prstGeom>
          <a:noFill/>
          <a:ln w="9525">
            <a:noFill/>
            <a:miter lim="800000"/>
            <a:headEnd/>
            <a:tailEnd/>
          </a:ln>
        </p:spPr>
        <p:txBody>
          <a:bodyPr>
            <a:spAutoFit/>
          </a:bodyPr>
          <a:lstStyle/>
          <a:p>
            <a:pPr algn="r"/>
            <a:r>
              <a:rPr lang="en-US" sz="1400"/>
              <a:t>U.S. Department of Transportation</a:t>
            </a:r>
          </a:p>
          <a:p>
            <a:pPr algn="r"/>
            <a:r>
              <a:rPr lang="en-US" sz="1400" b="1"/>
              <a:t>Federal Highway Administration</a:t>
            </a:r>
            <a:endParaRPr lang="en-US" sz="2600" b="1"/>
          </a:p>
        </p:txBody>
      </p:sp>
      <p:sp>
        <p:nvSpPr>
          <p:cNvPr id="2057" name="Text Box 8"/>
          <p:cNvSpPr txBox="1">
            <a:spLocks noChangeArrowheads="1"/>
          </p:cNvSpPr>
          <p:nvPr/>
        </p:nvSpPr>
        <p:spPr bwMode="auto">
          <a:xfrm>
            <a:off x="3657600" y="3657600"/>
            <a:ext cx="4191000" cy="1466850"/>
          </a:xfrm>
          <a:prstGeom prst="rect">
            <a:avLst/>
          </a:prstGeom>
          <a:noFill/>
          <a:ln w="9525">
            <a:noFill/>
            <a:miter lim="800000"/>
            <a:headEnd/>
            <a:tailEnd/>
          </a:ln>
        </p:spPr>
        <p:txBody>
          <a:bodyPr>
            <a:spAutoFit/>
          </a:bodyPr>
          <a:lstStyle/>
          <a:p>
            <a:pPr algn="ctr">
              <a:spcBef>
                <a:spcPct val="50000"/>
              </a:spcBef>
            </a:pPr>
            <a:r>
              <a:rPr lang="en-US"/>
              <a:t>King Gee</a:t>
            </a:r>
          </a:p>
          <a:p>
            <a:pPr algn="ctr">
              <a:spcBef>
                <a:spcPct val="50000"/>
              </a:spcBef>
            </a:pPr>
            <a:r>
              <a:rPr lang="en-US"/>
              <a:t>Associate Administrator for Infrastructure</a:t>
            </a:r>
          </a:p>
          <a:p>
            <a:pPr algn="ctr">
              <a:spcBef>
                <a:spcPct val="50000"/>
              </a:spcBef>
            </a:pPr>
            <a:r>
              <a:rPr lang="en-US"/>
              <a:t>Federal Highway Administration</a:t>
            </a:r>
          </a:p>
        </p:txBody>
      </p:sp>
    </p:spTree>
  </p:cSld>
  <p:clrMapOvr>
    <a:masterClrMapping/>
  </p:clrMapOvr>
  <p:transition spd="med">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6" name="Rectangle 2"/>
          <p:cNvSpPr>
            <a:spLocks noGrp="1" noChangeArrowheads="1"/>
          </p:cNvSpPr>
          <p:nvPr>
            <p:ph type="title"/>
          </p:nvPr>
        </p:nvSpPr>
        <p:spPr bwMode="auto">
          <a:xfrm>
            <a:off x="1066800" y="274638"/>
            <a:ext cx="7620000" cy="1143000"/>
          </a:xfrm>
          <a:ln>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4000" smtClean="0">
                <a:solidFill>
                  <a:schemeClr val="accent2"/>
                </a:solidFill>
                <a:effectLst>
                  <a:outerShdw blurRad="38100" dist="38100" dir="2700000" algn="tl">
                    <a:srgbClr val="000000"/>
                  </a:outerShdw>
                </a:effectLst>
              </a:rPr>
              <a:t>Keeping Good Roads Good</a:t>
            </a:r>
            <a:br>
              <a:rPr lang="en-US" sz="4000" smtClean="0">
                <a:solidFill>
                  <a:schemeClr val="accent2"/>
                </a:solidFill>
                <a:effectLst>
                  <a:outerShdw blurRad="38100" dist="38100" dir="2700000" algn="tl">
                    <a:srgbClr val="000000"/>
                  </a:outerShdw>
                </a:effectLst>
              </a:rPr>
            </a:br>
            <a:r>
              <a:rPr lang="en-US" sz="4000" smtClean="0">
                <a:solidFill>
                  <a:schemeClr val="accent2"/>
                </a:solidFill>
                <a:effectLst>
                  <a:outerShdw blurRad="38100" dist="38100" dir="2700000" algn="tl">
                    <a:srgbClr val="000000"/>
                  </a:outerShdw>
                </a:effectLst>
              </a:rPr>
              <a:t>2010-2011</a:t>
            </a:r>
          </a:p>
        </p:txBody>
      </p:sp>
      <p:sp>
        <p:nvSpPr>
          <p:cNvPr id="11267" name="Rectangle 3"/>
          <p:cNvSpPr>
            <a:spLocks noGrp="1" noChangeArrowheads="1"/>
          </p:cNvSpPr>
          <p:nvPr>
            <p:ph type="body" idx="1"/>
          </p:nvPr>
        </p:nvSpPr>
        <p:spPr bwMode="auto">
          <a:xfrm>
            <a:off x="1143000" y="1600200"/>
            <a:ext cx="7467600" cy="4343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mtClean="0"/>
              <a:t>Health Index</a:t>
            </a:r>
          </a:p>
          <a:p>
            <a:pPr lvl="1" eaLnBrk="1" hangingPunct="1"/>
            <a:r>
              <a:rPr lang="en-US" smtClean="0"/>
              <a:t>Outreach to stakeholders</a:t>
            </a:r>
          </a:p>
          <a:p>
            <a:pPr lvl="1" eaLnBrk="1" hangingPunct="1"/>
            <a:r>
              <a:rPr lang="en-US" smtClean="0"/>
              <a:t>International and/or domestic scan</a:t>
            </a:r>
          </a:p>
          <a:p>
            <a:pPr lvl="1" eaLnBrk="1" hangingPunct="1"/>
            <a:r>
              <a:rPr lang="en-US" smtClean="0"/>
              <a:t>Potential – where to provide critical funding</a:t>
            </a:r>
          </a:p>
          <a:p>
            <a:pPr lvl="1" eaLnBrk="1" hangingPunct="1">
              <a:buFontTx/>
              <a:buNone/>
            </a:pPr>
            <a:endParaRPr lang="en-US" smtClean="0"/>
          </a:p>
          <a:p>
            <a:pPr lvl="1" eaLnBrk="1" hangingPunct="1"/>
            <a:endParaRPr lang="en-US" smtClean="0"/>
          </a:p>
        </p:txBody>
      </p:sp>
    </p:spTree>
  </p:cSld>
  <p:clrMapOvr>
    <a:masterClrMapping/>
  </p:clrMapOvr>
  <p:transition spd="med">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4000" smtClean="0"/>
              <a:t>Maintenance Leadership Academy</a:t>
            </a:r>
          </a:p>
        </p:txBody>
      </p:sp>
      <p:sp>
        <p:nvSpPr>
          <p:cNvPr id="12291" name="Content Placeholder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Four-week training, blended learning</a:t>
            </a:r>
          </a:p>
          <a:p>
            <a:r>
              <a:rPr lang="en-US" smtClean="0"/>
              <a:t>Target audience:  state and local maintenance supervisors</a:t>
            </a:r>
          </a:p>
          <a:p>
            <a:r>
              <a:rPr lang="en-US" smtClean="0"/>
              <a:t>Strong emphasis on preservation and performance improvement</a:t>
            </a:r>
          </a:p>
        </p:txBody>
      </p:sp>
      <p:sp>
        <p:nvSpPr>
          <p:cNvPr id="12292" name="Date Placeholder 3"/>
          <p:cNvSpPr>
            <a:spLocks noGrp="1"/>
          </p:cNvSpPr>
          <p:nvPr>
            <p:ph type="dt" sz="quarter" idx="10"/>
          </p:nvPr>
        </p:nvSpPr>
        <p:spPr>
          <a:noFill/>
        </p:spPr>
        <p:txBody>
          <a:bodyPr/>
          <a:lstStyle/>
          <a:p>
            <a:r>
              <a:rPr lang="en-US" smtClean="0"/>
              <a:t>October 14, 2009</a:t>
            </a:r>
          </a:p>
        </p:txBody>
      </p:sp>
    </p:spTree>
  </p:cSld>
  <p:clrMapOvr>
    <a:masterClrMapping/>
  </p:clrMapOvr>
  <p:transition spd="med">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4000" smtClean="0"/>
              <a:t>Maintenance Leadership Academy</a:t>
            </a:r>
          </a:p>
        </p:txBody>
      </p:sp>
      <p:sp>
        <p:nvSpPr>
          <p:cNvPr id="13315" name="Content Placeholder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Six modules:</a:t>
            </a:r>
          </a:p>
          <a:p>
            <a:pPr lvl="1"/>
            <a:r>
              <a:rPr lang="en-US" smtClean="0"/>
              <a:t>Maintenance Management</a:t>
            </a:r>
          </a:p>
          <a:p>
            <a:pPr lvl="1"/>
            <a:r>
              <a:rPr lang="en-US" smtClean="0"/>
              <a:t>System Preservation</a:t>
            </a:r>
          </a:p>
          <a:p>
            <a:pPr lvl="1"/>
            <a:r>
              <a:rPr lang="en-US" smtClean="0"/>
              <a:t>Roadsides and Drainage</a:t>
            </a:r>
          </a:p>
          <a:p>
            <a:pPr lvl="1"/>
            <a:r>
              <a:rPr lang="en-US" smtClean="0"/>
              <a:t>Weather-related Operations</a:t>
            </a:r>
          </a:p>
          <a:p>
            <a:pPr lvl="1"/>
            <a:r>
              <a:rPr lang="en-US" smtClean="0"/>
              <a:t>Safety and Workzones</a:t>
            </a:r>
          </a:p>
          <a:p>
            <a:pPr lvl="1"/>
            <a:r>
              <a:rPr lang="en-US" smtClean="0"/>
              <a:t>Environmental Factors</a:t>
            </a:r>
          </a:p>
          <a:p>
            <a:r>
              <a:rPr lang="en-US" smtClean="0"/>
              <a:t>Individual lessons, web-based, and self-study will be available separately</a:t>
            </a:r>
          </a:p>
          <a:p>
            <a:endParaRPr lang="en-US" smtClean="0"/>
          </a:p>
        </p:txBody>
      </p:sp>
      <p:sp>
        <p:nvSpPr>
          <p:cNvPr id="13316" name="Date Placeholder 3"/>
          <p:cNvSpPr>
            <a:spLocks noGrp="1"/>
          </p:cNvSpPr>
          <p:nvPr>
            <p:ph type="dt" sz="quarter" idx="10"/>
          </p:nvPr>
        </p:nvSpPr>
        <p:spPr>
          <a:noFill/>
        </p:spPr>
        <p:txBody>
          <a:bodyPr/>
          <a:lstStyle/>
          <a:p>
            <a:r>
              <a:rPr lang="en-US" smtClean="0"/>
              <a:t>October 14, 2009</a:t>
            </a:r>
          </a:p>
        </p:txBody>
      </p:sp>
    </p:spTree>
  </p:cSld>
  <p:clrMapOvr>
    <a:masterClrMapping/>
  </p:clrMapOvr>
  <p:transition spd="med">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Rectangle 2"/>
          <p:cNvSpPr>
            <a:spLocks noGrp="1" noChangeArrowheads="1"/>
          </p:cNvSpPr>
          <p:nvPr>
            <p:ph type="title"/>
          </p:nvPr>
        </p:nvSpPr>
        <p:spPr bwMode="auto">
          <a:xfrm>
            <a:off x="1600200" y="2057400"/>
            <a:ext cx="7086600" cy="4114800"/>
          </a:xfrm>
          <a:ln>
            <a:miter lim="800000"/>
            <a:headEnd/>
            <a:tailEnd/>
          </a:ln>
        </p:spPr>
        <p:txBody>
          <a:bodyPr vert="horz" wrap="square" lIns="91440" tIns="45720" rIns="91440" bIns="45720" numCol="1" anchor="t" anchorCtr="0" compatLnSpc="1">
            <a:prstTxWarp prst="textNoShape">
              <a:avLst/>
            </a:prstTxWarp>
          </a:bodyPr>
          <a:lstStyle/>
          <a:p>
            <a:pPr eaLnBrk="1" hangingPunct="1">
              <a:lnSpc>
                <a:spcPct val="90000"/>
              </a:lnSpc>
              <a:defRPr/>
            </a:pPr>
            <a:r>
              <a:rPr lang="en-US" smtClean="0">
                <a:solidFill>
                  <a:srgbClr val="28289E"/>
                </a:solidFill>
                <a:effectLst>
                  <a:outerShdw blurRad="38100" dist="38100" dir="2700000" algn="tl">
                    <a:srgbClr val="000000"/>
                  </a:outerShdw>
                </a:effectLst>
              </a:rPr>
              <a:t>Questions / Comments?</a:t>
            </a:r>
            <a:br>
              <a:rPr lang="en-US" smtClean="0">
                <a:solidFill>
                  <a:srgbClr val="28289E"/>
                </a:solidFill>
                <a:effectLst>
                  <a:outerShdw blurRad="38100" dist="38100" dir="2700000" algn="tl">
                    <a:srgbClr val="000000"/>
                  </a:outerShdw>
                </a:effectLst>
              </a:rPr>
            </a:br>
            <a:r>
              <a:rPr lang="en-US" smtClean="0">
                <a:solidFill>
                  <a:srgbClr val="28289E"/>
                </a:solidFill>
                <a:effectLst>
                  <a:outerShdw blurRad="38100" dist="38100" dir="2700000" algn="tl">
                    <a:srgbClr val="000000"/>
                  </a:outerShdw>
                </a:effectLst>
              </a:rPr>
              <a:t/>
            </a:r>
            <a:br>
              <a:rPr lang="en-US" smtClean="0">
                <a:solidFill>
                  <a:srgbClr val="28289E"/>
                </a:solidFill>
                <a:effectLst>
                  <a:outerShdw blurRad="38100" dist="38100" dir="2700000" algn="tl">
                    <a:srgbClr val="000000"/>
                  </a:outerShdw>
                </a:effectLst>
              </a:rPr>
            </a:br>
            <a:r>
              <a:rPr lang="en-US" smtClean="0">
                <a:solidFill>
                  <a:srgbClr val="28289E"/>
                </a:solidFill>
                <a:effectLst>
                  <a:outerShdw blurRad="38100" dist="38100" dir="2700000" algn="tl">
                    <a:srgbClr val="000000"/>
                  </a:outerShdw>
                </a:effectLst>
              </a:rPr>
              <a:t/>
            </a:r>
            <a:br>
              <a:rPr lang="en-US" smtClean="0">
                <a:solidFill>
                  <a:srgbClr val="28289E"/>
                </a:solidFill>
                <a:effectLst>
                  <a:outerShdw blurRad="38100" dist="38100" dir="2700000" algn="tl">
                    <a:srgbClr val="000000"/>
                  </a:outerShdw>
                </a:effectLst>
              </a:rPr>
            </a:br>
            <a:r>
              <a:rPr lang="en-US" smtClean="0">
                <a:solidFill>
                  <a:srgbClr val="28289E"/>
                </a:solidFill>
                <a:effectLst>
                  <a:outerShdw blurRad="38100" dist="38100" dir="2700000" algn="tl">
                    <a:srgbClr val="000000"/>
                  </a:outerShdw>
                </a:effectLst>
              </a:rPr>
              <a:t/>
            </a:r>
            <a:br>
              <a:rPr lang="en-US" smtClean="0">
                <a:solidFill>
                  <a:srgbClr val="28289E"/>
                </a:solidFill>
                <a:effectLst>
                  <a:outerShdw blurRad="38100" dist="38100" dir="2700000" algn="tl">
                    <a:srgbClr val="000000"/>
                  </a:outerShdw>
                </a:effectLst>
              </a:rPr>
            </a:br>
            <a:r>
              <a:rPr lang="en-US" sz="2400" smtClean="0">
                <a:solidFill>
                  <a:srgbClr val="28289E"/>
                </a:solidFill>
                <a:effectLst>
                  <a:outerShdw blurRad="38100" dist="38100" dir="2700000" algn="tl">
                    <a:srgbClr val="000000"/>
                  </a:outerShdw>
                </a:effectLst>
              </a:rPr>
              <a:t/>
            </a:r>
            <a:br>
              <a:rPr lang="en-US" sz="2400" smtClean="0">
                <a:solidFill>
                  <a:srgbClr val="28289E"/>
                </a:solidFill>
                <a:effectLst>
                  <a:outerShdw blurRad="38100" dist="38100" dir="2700000" algn="tl">
                    <a:srgbClr val="000000"/>
                  </a:outerShdw>
                </a:effectLst>
              </a:rPr>
            </a:br>
            <a:r>
              <a:rPr lang="en-US" sz="2400" smtClean="0">
                <a:solidFill>
                  <a:srgbClr val="28289E"/>
                </a:solidFill>
                <a:effectLst>
                  <a:outerShdw blurRad="38100" dist="38100" dir="2700000" algn="tl">
                    <a:srgbClr val="000000"/>
                  </a:outerShdw>
                </a:effectLst>
              </a:rPr>
              <a:t/>
            </a:r>
            <a:br>
              <a:rPr lang="en-US" sz="2400" smtClean="0">
                <a:solidFill>
                  <a:srgbClr val="28289E"/>
                </a:solidFill>
                <a:effectLst>
                  <a:outerShdw blurRad="38100" dist="38100" dir="2700000" algn="tl">
                    <a:srgbClr val="000000"/>
                  </a:outerShdw>
                </a:effectLst>
              </a:rPr>
            </a:br>
            <a:r>
              <a:rPr lang="en-US" sz="2400" smtClean="0">
                <a:solidFill>
                  <a:srgbClr val="28289E"/>
                </a:solidFill>
                <a:effectLst>
                  <a:outerShdw blurRad="38100" dist="38100" dir="2700000" algn="tl">
                    <a:srgbClr val="000000"/>
                  </a:outerShdw>
                </a:effectLst>
              </a:rPr>
              <a:t/>
            </a:r>
            <a:br>
              <a:rPr lang="en-US" sz="2400" smtClean="0">
                <a:solidFill>
                  <a:srgbClr val="28289E"/>
                </a:solidFill>
                <a:effectLst>
                  <a:outerShdw blurRad="38100" dist="38100" dir="2700000" algn="tl">
                    <a:srgbClr val="000000"/>
                  </a:outerShdw>
                </a:effectLst>
              </a:rPr>
            </a:br>
            <a:r>
              <a:rPr lang="en-US" sz="2400" smtClean="0">
                <a:solidFill>
                  <a:srgbClr val="28289E"/>
                </a:solidFill>
                <a:effectLst>
                  <a:outerShdw blurRad="38100" dist="38100" dir="2700000" algn="tl">
                    <a:srgbClr val="000000"/>
                  </a:outerShdw>
                </a:effectLst>
              </a:rPr>
              <a:t/>
            </a:r>
            <a:br>
              <a:rPr lang="en-US" sz="2400" smtClean="0">
                <a:solidFill>
                  <a:srgbClr val="28289E"/>
                </a:solidFill>
                <a:effectLst>
                  <a:outerShdw blurRad="38100" dist="38100" dir="2700000" algn="tl">
                    <a:srgbClr val="000000"/>
                  </a:outerShdw>
                </a:effectLst>
              </a:rPr>
            </a:br>
            <a:endParaRPr lang="en-US" smtClean="0">
              <a:solidFill>
                <a:srgbClr val="28289E"/>
              </a:solidFill>
              <a:effectLst>
                <a:outerShdw blurRad="38100" dist="38100" dir="2700000" algn="tl">
                  <a:srgbClr val="000000"/>
                </a:outerShdw>
              </a:effectLst>
            </a:endParaRPr>
          </a:p>
        </p:txBody>
      </p:sp>
    </p:spTree>
  </p:cSld>
  <p:clrMapOvr>
    <a:masterClrMapping/>
  </p:clrMapOvr>
  <p:transition spd="med">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58" name="Rectangle 2"/>
          <p:cNvSpPr>
            <a:spLocks noGrp="1" noChangeArrowheads="1"/>
          </p:cNvSpPr>
          <p:nvPr>
            <p:ph type="title"/>
          </p:nvPr>
        </p:nvSpPr>
        <p:spPr bwMode="auto">
          <a:xfrm>
            <a:off x="1066800" y="274638"/>
            <a:ext cx="7620000" cy="1143000"/>
          </a:xfrm>
          <a:ln>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4000" smtClean="0">
                <a:solidFill>
                  <a:schemeClr val="accent2"/>
                </a:solidFill>
                <a:effectLst>
                  <a:outerShdw blurRad="38100" dist="38100" dir="2700000" algn="tl">
                    <a:srgbClr val="000000"/>
                  </a:outerShdw>
                </a:effectLst>
              </a:rPr>
              <a:t>Keeping Good Roads Good</a:t>
            </a:r>
          </a:p>
        </p:txBody>
      </p:sp>
      <p:sp>
        <p:nvSpPr>
          <p:cNvPr id="3075" name="Rectangle 3"/>
          <p:cNvSpPr>
            <a:spLocks noGrp="1" noChangeArrowheads="1"/>
          </p:cNvSpPr>
          <p:nvPr>
            <p:ph type="body" idx="1"/>
          </p:nvPr>
        </p:nvSpPr>
        <p:spPr bwMode="auto">
          <a:xfrm>
            <a:off x="1143000" y="1600200"/>
            <a:ext cx="7467600" cy="4343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pPr>
            <a:r>
              <a:rPr lang="en-US" sz="2400" smtClean="0"/>
              <a:t>Congressional Approach</a:t>
            </a:r>
          </a:p>
          <a:p>
            <a:pPr lvl="1" eaLnBrk="1" hangingPunct="1">
              <a:lnSpc>
                <a:spcPct val="80000"/>
              </a:lnSpc>
            </a:pPr>
            <a:r>
              <a:rPr lang="en-US" sz="2000" smtClean="0"/>
              <a:t>One pot of money</a:t>
            </a:r>
          </a:p>
          <a:p>
            <a:pPr lvl="1" eaLnBrk="1" hangingPunct="1">
              <a:lnSpc>
                <a:spcPct val="80000"/>
              </a:lnSpc>
            </a:pPr>
            <a:r>
              <a:rPr lang="en-US" sz="2000" smtClean="0"/>
              <a:t>Critical Asset Investment Plan</a:t>
            </a:r>
          </a:p>
          <a:p>
            <a:pPr lvl="1" eaLnBrk="1" hangingPunct="1">
              <a:lnSpc>
                <a:spcPct val="80000"/>
              </a:lnSpc>
            </a:pPr>
            <a:r>
              <a:rPr lang="en-US" sz="2000" smtClean="0"/>
              <a:t>Good, Fair, Poor</a:t>
            </a:r>
          </a:p>
          <a:p>
            <a:pPr lvl="1" eaLnBrk="1" hangingPunct="1">
              <a:lnSpc>
                <a:spcPct val="80000"/>
              </a:lnSpc>
            </a:pPr>
            <a:r>
              <a:rPr lang="en-US" sz="2000" smtClean="0"/>
              <a:t>National Goals, Local Targets</a:t>
            </a:r>
          </a:p>
          <a:p>
            <a:pPr lvl="1" eaLnBrk="1" hangingPunct="1">
              <a:lnSpc>
                <a:spcPct val="80000"/>
              </a:lnSpc>
            </a:pPr>
            <a:r>
              <a:rPr lang="en-US" sz="2000" smtClean="0"/>
              <a:t>Moving away from just IRI</a:t>
            </a:r>
          </a:p>
          <a:p>
            <a:pPr lvl="1" eaLnBrk="1" hangingPunct="1">
              <a:lnSpc>
                <a:spcPct val="80000"/>
              </a:lnSpc>
            </a:pPr>
            <a:r>
              <a:rPr lang="en-US" sz="2000" smtClean="0"/>
              <a:t>Maintenance, preservation, rehab, reconstruction</a:t>
            </a:r>
          </a:p>
          <a:p>
            <a:pPr lvl="1" eaLnBrk="1" hangingPunct="1">
              <a:lnSpc>
                <a:spcPct val="80000"/>
              </a:lnSpc>
            </a:pPr>
            <a:r>
              <a:rPr lang="en-US" sz="2000" smtClean="0"/>
              <a:t>Both pavements and bridges</a:t>
            </a:r>
          </a:p>
          <a:p>
            <a:pPr eaLnBrk="1" hangingPunct="1">
              <a:lnSpc>
                <a:spcPct val="80000"/>
              </a:lnSpc>
            </a:pPr>
            <a:r>
              <a:rPr lang="en-US" sz="2400" smtClean="0"/>
              <a:t>Performance based</a:t>
            </a:r>
          </a:p>
          <a:p>
            <a:pPr lvl="1" eaLnBrk="1" hangingPunct="1">
              <a:lnSpc>
                <a:spcPct val="80000"/>
              </a:lnSpc>
            </a:pPr>
            <a:r>
              <a:rPr lang="en-US" sz="2000" smtClean="0"/>
              <a:t>Data driven</a:t>
            </a:r>
          </a:p>
          <a:p>
            <a:pPr lvl="1" eaLnBrk="1" hangingPunct="1">
              <a:lnSpc>
                <a:spcPct val="80000"/>
              </a:lnSpc>
            </a:pPr>
            <a:r>
              <a:rPr lang="en-US" sz="2000" smtClean="0"/>
              <a:t>Incentive is to gain more flexibility</a:t>
            </a:r>
          </a:p>
          <a:p>
            <a:pPr lvl="1" eaLnBrk="1" hangingPunct="1">
              <a:lnSpc>
                <a:spcPct val="80000"/>
              </a:lnSpc>
            </a:pPr>
            <a:r>
              <a:rPr lang="en-US" sz="2000" smtClean="0"/>
              <a:t>Increase percent of good pavements + decrease poor</a:t>
            </a:r>
          </a:p>
          <a:p>
            <a:pPr lvl="1" eaLnBrk="1" hangingPunct="1">
              <a:lnSpc>
                <a:spcPct val="80000"/>
              </a:lnSpc>
            </a:pPr>
            <a:r>
              <a:rPr lang="en-US" sz="2000" smtClean="0"/>
              <a:t>Different targets for different classes: e.g. IHS, NHS, State</a:t>
            </a:r>
          </a:p>
          <a:p>
            <a:pPr lvl="1" eaLnBrk="1" hangingPunct="1">
              <a:lnSpc>
                <a:spcPct val="80000"/>
              </a:lnSpc>
            </a:pPr>
            <a:endParaRPr lang="en-US" sz="2000" smtClean="0"/>
          </a:p>
        </p:txBody>
      </p:sp>
    </p:spTree>
  </p:cSld>
  <p:clrMapOvr>
    <a:masterClrMapping/>
  </p:clrMapOvr>
  <p:transition spd="med">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730" name="Rectangle 2"/>
          <p:cNvSpPr>
            <a:spLocks noGrp="1" noChangeArrowheads="1"/>
          </p:cNvSpPr>
          <p:nvPr>
            <p:ph type="title"/>
          </p:nvPr>
        </p:nvSpPr>
        <p:spPr bwMode="auto">
          <a:xfrm>
            <a:off x="1066800" y="274638"/>
            <a:ext cx="7620000" cy="1143000"/>
          </a:xfrm>
          <a:ln>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4000" smtClean="0">
                <a:solidFill>
                  <a:schemeClr val="accent2"/>
                </a:solidFill>
                <a:effectLst>
                  <a:outerShdw blurRad="38100" dist="38100" dir="2700000" algn="tl">
                    <a:srgbClr val="000000"/>
                  </a:outerShdw>
                </a:effectLst>
              </a:rPr>
              <a:t>Keeping Good Roads Good</a:t>
            </a:r>
          </a:p>
        </p:txBody>
      </p:sp>
      <p:sp>
        <p:nvSpPr>
          <p:cNvPr id="4099" name="Rectangle 3"/>
          <p:cNvSpPr>
            <a:spLocks noGrp="1" noChangeArrowheads="1"/>
          </p:cNvSpPr>
          <p:nvPr>
            <p:ph type="body" idx="1"/>
          </p:nvPr>
        </p:nvSpPr>
        <p:spPr bwMode="auto">
          <a:xfrm>
            <a:off x="1143000" y="1600200"/>
            <a:ext cx="7467600" cy="4343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lnSpc>
                <a:spcPct val="90000"/>
              </a:lnSpc>
            </a:pPr>
            <a:r>
              <a:rPr lang="en-US" smtClean="0"/>
              <a:t>Broaden the view</a:t>
            </a:r>
          </a:p>
          <a:p>
            <a:pPr lvl="1" eaLnBrk="1" hangingPunct="1">
              <a:lnSpc>
                <a:spcPct val="90000"/>
              </a:lnSpc>
            </a:pPr>
            <a:r>
              <a:rPr lang="en-US" smtClean="0"/>
              <a:t>Cradle to grave</a:t>
            </a:r>
          </a:p>
          <a:p>
            <a:pPr lvl="1" eaLnBrk="1" hangingPunct="1">
              <a:lnSpc>
                <a:spcPct val="90000"/>
              </a:lnSpc>
            </a:pPr>
            <a:r>
              <a:rPr lang="en-US" smtClean="0"/>
              <a:t>Managing pavements across the whole life cycle</a:t>
            </a:r>
          </a:p>
          <a:p>
            <a:pPr eaLnBrk="1" hangingPunct="1">
              <a:lnSpc>
                <a:spcPct val="90000"/>
              </a:lnSpc>
            </a:pPr>
            <a:r>
              <a:rPr lang="en-US" smtClean="0"/>
              <a:t>Both PMS and PP in the tool box</a:t>
            </a:r>
          </a:p>
          <a:p>
            <a:pPr eaLnBrk="1" hangingPunct="1">
              <a:lnSpc>
                <a:spcPct val="90000"/>
              </a:lnSpc>
            </a:pPr>
            <a:r>
              <a:rPr lang="en-US" smtClean="0"/>
              <a:t>Proactive approach </a:t>
            </a:r>
          </a:p>
          <a:p>
            <a:pPr lvl="1" eaLnBrk="1" hangingPunct="1">
              <a:lnSpc>
                <a:spcPct val="90000"/>
              </a:lnSpc>
            </a:pPr>
            <a:r>
              <a:rPr lang="en-US" smtClean="0"/>
              <a:t>Quality – repeatable data</a:t>
            </a:r>
          </a:p>
          <a:p>
            <a:pPr lvl="1" eaLnBrk="1" hangingPunct="1">
              <a:lnSpc>
                <a:spcPct val="90000"/>
              </a:lnSpc>
            </a:pPr>
            <a:r>
              <a:rPr lang="en-US" smtClean="0"/>
              <a:t>Options – where to spend that extra dollar</a:t>
            </a:r>
          </a:p>
          <a:p>
            <a:pPr eaLnBrk="1" hangingPunct="1">
              <a:lnSpc>
                <a:spcPct val="90000"/>
              </a:lnSpc>
            </a:pPr>
            <a:endParaRPr lang="en-US" smtClean="0"/>
          </a:p>
        </p:txBody>
      </p:sp>
    </p:spTree>
  </p:cSld>
  <p:clrMapOvr>
    <a:masterClrMapping/>
  </p:clrMapOvr>
  <p:transition spd="med">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Rectangle 2"/>
          <p:cNvSpPr>
            <a:spLocks noGrp="1" noChangeArrowheads="1"/>
          </p:cNvSpPr>
          <p:nvPr>
            <p:ph type="title"/>
          </p:nvPr>
        </p:nvSpPr>
        <p:spPr bwMode="auto">
          <a:xfrm>
            <a:off x="1066800" y="274638"/>
            <a:ext cx="7620000" cy="1143000"/>
          </a:xfrm>
          <a:ln>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4000" smtClean="0">
                <a:solidFill>
                  <a:schemeClr val="accent2"/>
                </a:solidFill>
                <a:effectLst>
                  <a:outerShdw blurRad="38100" dist="38100" dir="2700000" algn="tl">
                    <a:srgbClr val="000000"/>
                  </a:outerShdw>
                </a:effectLst>
              </a:rPr>
              <a:t>Keeping Good Roads Good</a:t>
            </a:r>
          </a:p>
        </p:txBody>
      </p:sp>
      <p:sp>
        <p:nvSpPr>
          <p:cNvPr id="5123" name="Rectangle 3"/>
          <p:cNvSpPr>
            <a:spLocks noGrp="1" noChangeArrowheads="1"/>
          </p:cNvSpPr>
          <p:nvPr>
            <p:ph type="body" idx="1"/>
          </p:nvPr>
        </p:nvSpPr>
        <p:spPr bwMode="auto">
          <a:xfrm>
            <a:off x="1143000" y="1600200"/>
            <a:ext cx="7467600" cy="4343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mtClean="0"/>
              <a:t>FHWA Activities</a:t>
            </a:r>
          </a:p>
          <a:p>
            <a:pPr lvl="1" eaLnBrk="1" hangingPunct="1"/>
            <a:r>
              <a:rPr lang="en-US" smtClean="0"/>
              <a:t>Continued support for TSP2</a:t>
            </a:r>
          </a:p>
          <a:p>
            <a:pPr lvl="1" eaLnBrk="1" hangingPunct="1"/>
            <a:r>
              <a:rPr lang="en-US" smtClean="0"/>
              <a:t>Pavement Preservation ETG</a:t>
            </a:r>
          </a:p>
          <a:p>
            <a:pPr lvl="1" eaLnBrk="1" hangingPunct="1"/>
            <a:r>
              <a:rPr lang="en-US" smtClean="0"/>
              <a:t>Regional Forums and Partnerships</a:t>
            </a:r>
          </a:p>
          <a:p>
            <a:pPr lvl="1" eaLnBrk="1" hangingPunct="1"/>
            <a:r>
              <a:rPr lang="en-US" smtClean="0"/>
              <a:t>Continued support of NCPP</a:t>
            </a:r>
          </a:p>
          <a:p>
            <a:pPr lvl="1" eaLnBrk="1" hangingPunct="1"/>
            <a:r>
              <a:rPr lang="en-US" smtClean="0"/>
              <a:t>More integration with Pavement Design</a:t>
            </a:r>
          </a:p>
          <a:p>
            <a:pPr lvl="1" eaLnBrk="1" hangingPunct="1"/>
            <a:r>
              <a:rPr lang="en-US" smtClean="0"/>
              <a:t>Sustainability, recycling, adaptation</a:t>
            </a:r>
          </a:p>
        </p:txBody>
      </p:sp>
    </p:spTree>
  </p:cSld>
  <p:clrMapOvr>
    <a:masterClrMapping/>
  </p:clrMapOvr>
  <p:transition spd="med">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2"/>
          <p:cNvSpPr>
            <a:spLocks noGrp="1" noChangeArrowheads="1"/>
          </p:cNvSpPr>
          <p:nvPr>
            <p:ph type="title"/>
          </p:nvPr>
        </p:nvSpPr>
        <p:spPr bwMode="auto">
          <a:xfrm>
            <a:off x="1066800" y="274638"/>
            <a:ext cx="7620000" cy="1143000"/>
          </a:xfrm>
          <a:ln>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4000" smtClean="0">
                <a:solidFill>
                  <a:schemeClr val="accent2"/>
                </a:solidFill>
                <a:effectLst>
                  <a:outerShdw blurRad="38100" dist="38100" dir="2700000" algn="tl">
                    <a:srgbClr val="000000"/>
                  </a:outerShdw>
                </a:effectLst>
              </a:rPr>
              <a:t>Keeping Good Roads Good</a:t>
            </a:r>
          </a:p>
        </p:txBody>
      </p:sp>
      <p:sp>
        <p:nvSpPr>
          <p:cNvPr id="6147" name="Rectangle 3"/>
          <p:cNvSpPr>
            <a:spLocks noGrp="1" noChangeArrowheads="1"/>
          </p:cNvSpPr>
          <p:nvPr>
            <p:ph type="body" idx="1"/>
          </p:nvPr>
        </p:nvSpPr>
        <p:spPr bwMode="auto">
          <a:xfrm>
            <a:off x="1143000" y="1600200"/>
            <a:ext cx="7467600" cy="4343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lnSpc>
                <a:spcPct val="90000"/>
              </a:lnSpc>
            </a:pPr>
            <a:r>
              <a:rPr lang="en-US" sz="2400" smtClean="0"/>
              <a:t>FHWA Activities</a:t>
            </a:r>
          </a:p>
          <a:p>
            <a:pPr lvl="1" eaLnBrk="1" hangingPunct="1">
              <a:lnSpc>
                <a:spcPct val="90000"/>
              </a:lnSpc>
            </a:pPr>
            <a:r>
              <a:rPr lang="en-US" sz="2000" smtClean="0"/>
              <a:t>National PM Assessment Survey</a:t>
            </a:r>
          </a:p>
          <a:p>
            <a:pPr lvl="1" eaLnBrk="1" hangingPunct="1">
              <a:lnSpc>
                <a:spcPct val="90000"/>
              </a:lnSpc>
            </a:pPr>
            <a:r>
              <a:rPr lang="en-US" sz="2000" smtClean="0"/>
              <a:t>What’s working – identify best practices</a:t>
            </a:r>
          </a:p>
          <a:p>
            <a:pPr lvl="1" eaLnBrk="1" hangingPunct="1">
              <a:lnSpc>
                <a:spcPct val="90000"/>
              </a:lnSpc>
            </a:pPr>
            <a:r>
              <a:rPr lang="en-US" sz="2000" smtClean="0"/>
              <a:t>Optimize use of data at both levels</a:t>
            </a:r>
          </a:p>
          <a:p>
            <a:pPr lvl="1" eaLnBrk="1" hangingPunct="1">
              <a:lnSpc>
                <a:spcPct val="90000"/>
              </a:lnSpc>
            </a:pPr>
            <a:r>
              <a:rPr lang="en-US" sz="2000" smtClean="0"/>
              <a:t>Challenge FHWA Divisions</a:t>
            </a:r>
          </a:p>
          <a:p>
            <a:pPr eaLnBrk="1" hangingPunct="1">
              <a:lnSpc>
                <a:spcPct val="90000"/>
              </a:lnSpc>
            </a:pPr>
            <a:r>
              <a:rPr lang="en-US" sz="2400" smtClean="0"/>
              <a:t>PM Peer-Exchanges</a:t>
            </a:r>
          </a:p>
          <a:p>
            <a:pPr lvl="1" eaLnBrk="1" hangingPunct="1">
              <a:lnSpc>
                <a:spcPct val="90000"/>
              </a:lnSpc>
            </a:pPr>
            <a:r>
              <a:rPr lang="en-US" sz="2000" smtClean="0"/>
              <a:t>Regional opportunities</a:t>
            </a:r>
          </a:p>
          <a:p>
            <a:pPr lvl="1" eaLnBrk="1" hangingPunct="1">
              <a:lnSpc>
                <a:spcPct val="90000"/>
              </a:lnSpc>
            </a:pPr>
            <a:r>
              <a:rPr lang="en-US" sz="2000" smtClean="0"/>
              <a:t>Nashville, Denver</a:t>
            </a:r>
          </a:p>
          <a:p>
            <a:pPr lvl="1" eaLnBrk="1" hangingPunct="1">
              <a:lnSpc>
                <a:spcPct val="90000"/>
              </a:lnSpc>
            </a:pPr>
            <a:r>
              <a:rPr lang="en-US" sz="2000" smtClean="0"/>
              <a:t>PM Roadmap</a:t>
            </a:r>
          </a:p>
          <a:p>
            <a:pPr eaLnBrk="1" hangingPunct="1">
              <a:lnSpc>
                <a:spcPct val="90000"/>
              </a:lnSpc>
            </a:pPr>
            <a:r>
              <a:rPr lang="en-US" sz="2400" smtClean="0"/>
              <a:t>National Meetings</a:t>
            </a:r>
          </a:p>
          <a:p>
            <a:pPr lvl="1" eaLnBrk="1" hangingPunct="1">
              <a:lnSpc>
                <a:spcPct val="90000"/>
              </a:lnSpc>
            </a:pPr>
            <a:r>
              <a:rPr lang="en-US" sz="2000" smtClean="0"/>
              <a:t>National Asset Management Conference – Portland</a:t>
            </a:r>
          </a:p>
          <a:p>
            <a:pPr lvl="1" eaLnBrk="1" hangingPunct="1">
              <a:lnSpc>
                <a:spcPct val="90000"/>
              </a:lnSpc>
            </a:pPr>
            <a:r>
              <a:rPr lang="en-US" sz="2000" smtClean="0"/>
              <a:t>National Pavement Management Conference - 2011</a:t>
            </a:r>
          </a:p>
        </p:txBody>
      </p:sp>
    </p:spTree>
  </p:cSld>
  <p:clrMapOvr>
    <a:masterClrMapping/>
  </p:clrMapOvr>
  <p:transition spd="med">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2"/>
          <p:cNvSpPr>
            <a:spLocks noGrp="1" noChangeArrowheads="1"/>
          </p:cNvSpPr>
          <p:nvPr>
            <p:ph type="title"/>
          </p:nvPr>
        </p:nvSpPr>
        <p:spPr bwMode="auto">
          <a:xfrm>
            <a:off x="1066800" y="274638"/>
            <a:ext cx="7620000" cy="1143000"/>
          </a:xfrm>
          <a:ln>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4000" smtClean="0">
                <a:solidFill>
                  <a:schemeClr val="accent2"/>
                </a:solidFill>
                <a:effectLst>
                  <a:outerShdw blurRad="38100" dist="38100" dir="2700000" algn="tl">
                    <a:srgbClr val="000000"/>
                  </a:outerShdw>
                </a:effectLst>
              </a:rPr>
              <a:t>Keeping Good Roads Good</a:t>
            </a:r>
            <a:br>
              <a:rPr lang="en-US" sz="4000" smtClean="0">
                <a:solidFill>
                  <a:schemeClr val="accent2"/>
                </a:solidFill>
                <a:effectLst>
                  <a:outerShdw blurRad="38100" dist="38100" dir="2700000" algn="tl">
                    <a:srgbClr val="000000"/>
                  </a:outerShdw>
                </a:effectLst>
              </a:rPr>
            </a:br>
            <a:r>
              <a:rPr lang="en-US" sz="4000" smtClean="0">
                <a:solidFill>
                  <a:schemeClr val="accent2"/>
                </a:solidFill>
                <a:effectLst>
                  <a:outerShdw blurRad="38100" dist="38100" dir="2700000" algn="tl">
                    <a:srgbClr val="000000"/>
                  </a:outerShdw>
                </a:effectLst>
              </a:rPr>
              <a:t>2010-2011</a:t>
            </a:r>
          </a:p>
        </p:txBody>
      </p:sp>
      <p:sp>
        <p:nvSpPr>
          <p:cNvPr id="7171" name="Rectangle 3"/>
          <p:cNvSpPr>
            <a:spLocks noGrp="1" noChangeArrowheads="1"/>
          </p:cNvSpPr>
          <p:nvPr>
            <p:ph type="body" idx="1"/>
          </p:nvPr>
        </p:nvSpPr>
        <p:spPr bwMode="auto">
          <a:xfrm>
            <a:off x="1143000" y="1600200"/>
            <a:ext cx="7467600" cy="4343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mtClean="0"/>
              <a:t>FHWA Activities</a:t>
            </a:r>
          </a:p>
          <a:p>
            <a:pPr lvl="1" eaLnBrk="1" hangingPunct="1"/>
            <a:r>
              <a:rPr lang="en-US" smtClean="0"/>
              <a:t>Expanded use of webinars</a:t>
            </a:r>
          </a:p>
          <a:p>
            <a:pPr lvl="1" eaLnBrk="1" hangingPunct="1"/>
            <a:r>
              <a:rPr lang="en-US" smtClean="0"/>
              <a:t>Peer exchange</a:t>
            </a:r>
          </a:p>
          <a:p>
            <a:pPr lvl="2" eaLnBrk="1" hangingPunct="1"/>
            <a:r>
              <a:rPr lang="en-US" smtClean="0"/>
              <a:t>AM-PP at Spring AASHTO Meeting</a:t>
            </a:r>
          </a:p>
          <a:p>
            <a:pPr lvl="2" eaLnBrk="1" hangingPunct="1"/>
            <a:r>
              <a:rPr lang="en-US" smtClean="0"/>
              <a:t>PM and Adaptation – December 2009</a:t>
            </a:r>
          </a:p>
          <a:p>
            <a:pPr lvl="1" eaLnBrk="1" hangingPunct="1"/>
            <a:r>
              <a:rPr lang="en-US" smtClean="0"/>
              <a:t>TRB-FHWA forum</a:t>
            </a:r>
          </a:p>
          <a:p>
            <a:pPr lvl="1" eaLnBrk="1" hangingPunct="1"/>
            <a:r>
              <a:rPr lang="en-US" smtClean="0"/>
              <a:t>Preservation Video – Getting the word out</a:t>
            </a:r>
          </a:p>
        </p:txBody>
      </p:sp>
    </p:spTree>
  </p:cSld>
  <p:clrMapOvr>
    <a:masterClrMapping/>
  </p:clrMapOvr>
  <p:transition spd="med">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2"/>
          <p:cNvSpPr>
            <a:spLocks noGrp="1" noChangeArrowheads="1"/>
          </p:cNvSpPr>
          <p:nvPr>
            <p:ph type="title"/>
          </p:nvPr>
        </p:nvSpPr>
        <p:spPr bwMode="auto">
          <a:xfrm>
            <a:off x="1066800" y="274638"/>
            <a:ext cx="7620000" cy="1143000"/>
          </a:xfrm>
          <a:ln>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4000" smtClean="0">
                <a:solidFill>
                  <a:schemeClr val="accent2"/>
                </a:solidFill>
                <a:effectLst>
                  <a:outerShdw blurRad="38100" dist="38100" dir="2700000" algn="tl">
                    <a:srgbClr val="000000"/>
                  </a:outerShdw>
                </a:effectLst>
              </a:rPr>
              <a:t>Keeping Good Roads Good</a:t>
            </a:r>
            <a:br>
              <a:rPr lang="en-US" sz="4000" smtClean="0">
                <a:solidFill>
                  <a:schemeClr val="accent2"/>
                </a:solidFill>
                <a:effectLst>
                  <a:outerShdw blurRad="38100" dist="38100" dir="2700000" algn="tl">
                    <a:srgbClr val="000000"/>
                  </a:outerShdw>
                </a:effectLst>
              </a:rPr>
            </a:br>
            <a:r>
              <a:rPr lang="en-US" sz="4000" smtClean="0">
                <a:solidFill>
                  <a:schemeClr val="accent2"/>
                </a:solidFill>
                <a:effectLst>
                  <a:outerShdw blurRad="38100" dist="38100" dir="2700000" algn="tl">
                    <a:srgbClr val="000000"/>
                  </a:outerShdw>
                </a:effectLst>
              </a:rPr>
              <a:t>2010-2011</a:t>
            </a:r>
          </a:p>
        </p:txBody>
      </p:sp>
      <p:sp>
        <p:nvSpPr>
          <p:cNvPr id="8195" name="Rectangle 3"/>
          <p:cNvSpPr>
            <a:spLocks noGrp="1" noChangeArrowheads="1"/>
          </p:cNvSpPr>
          <p:nvPr>
            <p:ph type="body" idx="1"/>
          </p:nvPr>
        </p:nvSpPr>
        <p:spPr bwMode="auto">
          <a:xfrm>
            <a:off x="1143000" y="1676400"/>
            <a:ext cx="7467600" cy="4267200"/>
          </a:xfrm>
          <a:noFill/>
          <a:ln>
            <a:miter lim="800000"/>
            <a:headEnd/>
            <a:tailEnd/>
          </a:ln>
        </p:spPr>
        <p:txBody>
          <a:bodyPr vert="horz" wrap="square" lIns="91440" tIns="45720" rIns="91440" bIns="45720" numCol="1" anchor="t" anchorCtr="0" compatLnSpc="1">
            <a:prstTxWarp prst="textNoShape">
              <a:avLst/>
            </a:prstTxWarp>
          </a:bodyPr>
          <a:lstStyle/>
          <a:p>
            <a:pPr eaLnBrk="1" hangingPunct="1">
              <a:lnSpc>
                <a:spcPct val="90000"/>
              </a:lnSpc>
            </a:pPr>
            <a:r>
              <a:rPr lang="en-US" sz="2800" smtClean="0"/>
              <a:t>RSL</a:t>
            </a:r>
          </a:p>
          <a:p>
            <a:pPr lvl="1" eaLnBrk="1" hangingPunct="1">
              <a:lnSpc>
                <a:spcPct val="90000"/>
              </a:lnSpc>
            </a:pPr>
            <a:r>
              <a:rPr lang="en-US" sz="2400" smtClean="0"/>
              <a:t>HPMS, HPMS-2010, PMS</a:t>
            </a:r>
          </a:p>
          <a:p>
            <a:pPr lvl="1" eaLnBrk="1" hangingPunct="1">
              <a:lnSpc>
                <a:spcPct val="90000"/>
              </a:lnSpc>
            </a:pPr>
            <a:r>
              <a:rPr lang="en-US" sz="2400" smtClean="0"/>
              <a:t>Pilot – Iowa – Ohio</a:t>
            </a:r>
          </a:p>
          <a:p>
            <a:pPr lvl="1" eaLnBrk="1" hangingPunct="1">
              <a:lnSpc>
                <a:spcPct val="90000"/>
              </a:lnSpc>
            </a:pPr>
            <a:r>
              <a:rPr lang="en-US" sz="2400" smtClean="0"/>
              <a:t>Workshop – Portland AM meeting</a:t>
            </a:r>
          </a:p>
          <a:p>
            <a:pPr eaLnBrk="1" hangingPunct="1">
              <a:lnSpc>
                <a:spcPct val="90000"/>
              </a:lnSpc>
            </a:pPr>
            <a:r>
              <a:rPr lang="en-US" sz="2800" smtClean="0"/>
              <a:t>IHS – What do we know</a:t>
            </a:r>
          </a:p>
          <a:p>
            <a:pPr lvl="1" eaLnBrk="1" hangingPunct="1">
              <a:lnSpc>
                <a:spcPct val="90000"/>
              </a:lnSpc>
            </a:pPr>
            <a:r>
              <a:rPr lang="en-US" sz="2400" smtClean="0"/>
              <a:t>What does the data FHWA have in-house tell us?</a:t>
            </a:r>
          </a:p>
          <a:p>
            <a:pPr lvl="1" eaLnBrk="1" hangingPunct="1">
              <a:lnSpc>
                <a:spcPct val="90000"/>
              </a:lnSpc>
            </a:pPr>
            <a:r>
              <a:rPr lang="en-US" sz="2400" smtClean="0"/>
              <a:t>HPMS, NBI, FMIS, Frt Corridor, Safety</a:t>
            </a:r>
          </a:p>
          <a:p>
            <a:pPr lvl="1" eaLnBrk="1" hangingPunct="1">
              <a:lnSpc>
                <a:spcPct val="90000"/>
              </a:lnSpc>
            </a:pPr>
            <a:r>
              <a:rPr lang="en-US" sz="2400" smtClean="0"/>
              <a:t>What looks good, what needs to be improved</a:t>
            </a:r>
          </a:p>
          <a:p>
            <a:pPr lvl="1" eaLnBrk="1" hangingPunct="1">
              <a:lnSpc>
                <a:spcPct val="90000"/>
              </a:lnSpc>
            </a:pPr>
            <a:r>
              <a:rPr lang="en-US" sz="2400" smtClean="0"/>
              <a:t>Looking across state lines!!</a:t>
            </a:r>
          </a:p>
        </p:txBody>
      </p:sp>
    </p:spTree>
  </p:cSld>
  <p:clrMapOvr>
    <a:masterClrMapping/>
  </p:clrMapOvr>
  <p:transition spd="med">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Rectangle 2"/>
          <p:cNvSpPr>
            <a:spLocks noGrp="1" noChangeArrowheads="1"/>
          </p:cNvSpPr>
          <p:nvPr>
            <p:ph type="title"/>
          </p:nvPr>
        </p:nvSpPr>
        <p:spPr bwMode="auto">
          <a:xfrm>
            <a:off x="1066800" y="274638"/>
            <a:ext cx="7620000" cy="1143000"/>
          </a:xfrm>
          <a:ln>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4000" smtClean="0">
                <a:solidFill>
                  <a:schemeClr val="accent2"/>
                </a:solidFill>
                <a:effectLst>
                  <a:outerShdw blurRad="38100" dist="38100" dir="2700000" algn="tl">
                    <a:srgbClr val="000000"/>
                  </a:outerShdw>
                </a:effectLst>
              </a:rPr>
              <a:t>Keeping Good Roads Good</a:t>
            </a:r>
            <a:br>
              <a:rPr lang="en-US" sz="4000" smtClean="0">
                <a:solidFill>
                  <a:schemeClr val="accent2"/>
                </a:solidFill>
                <a:effectLst>
                  <a:outerShdw blurRad="38100" dist="38100" dir="2700000" algn="tl">
                    <a:srgbClr val="000000"/>
                  </a:outerShdw>
                </a:effectLst>
              </a:rPr>
            </a:br>
            <a:r>
              <a:rPr lang="en-US" sz="4000" smtClean="0">
                <a:solidFill>
                  <a:schemeClr val="accent2"/>
                </a:solidFill>
                <a:effectLst>
                  <a:outerShdw blurRad="38100" dist="38100" dir="2700000" algn="tl">
                    <a:srgbClr val="000000"/>
                  </a:outerShdw>
                </a:effectLst>
              </a:rPr>
              <a:t>2010-2011</a:t>
            </a:r>
          </a:p>
        </p:txBody>
      </p:sp>
      <p:sp>
        <p:nvSpPr>
          <p:cNvPr id="9219" name="Rectangle 3"/>
          <p:cNvSpPr>
            <a:spLocks noGrp="1" noChangeArrowheads="1"/>
          </p:cNvSpPr>
          <p:nvPr>
            <p:ph type="body" idx="1"/>
          </p:nvPr>
        </p:nvSpPr>
        <p:spPr bwMode="auto">
          <a:xfrm>
            <a:off x="1143000" y="1600200"/>
            <a:ext cx="7467600" cy="4343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mtClean="0"/>
              <a:t>Corridor assessment</a:t>
            </a:r>
          </a:p>
          <a:p>
            <a:pPr lvl="1" eaLnBrk="1" hangingPunct="1"/>
            <a:r>
              <a:rPr lang="en-US" smtClean="0"/>
              <a:t>I-95 Corridor</a:t>
            </a:r>
          </a:p>
          <a:p>
            <a:pPr lvl="1" eaLnBrk="1" hangingPunct="1"/>
            <a:r>
              <a:rPr lang="en-US" smtClean="0"/>
              <a:t>What data are states using to manage ‘condition’ of I-95</a:t>
            </a:r>
          </a:p>
          <a:p>
            <a:pPr lvl="1" eaLnBrk="1" hangingPunct="1"/>
            <a:r>
              <a:rPr lang="en-US" smtClean="0"/>
              <a:t>Common performance measures</a:t>
            </a:r>
          </a:p>
          <a:p>
            <a:pPr lvl="1" eaLnBrk="1" hangingPunct="1"/>
            <a:r>
              <a:rPr lang="en-US" smtClean="0"/>
              <a:t>HPMS, PMS, corporate goals?</a:t>
            </a:r>
          </a:p>
          <a:p>
            <a:pPr lvl="1" eaLnBrk="1" hangingPunct="1"/>
            <a:r>
              <a:rPr lang="en-US" smtClean="0"/>
              <a:t>Recommendations</a:t>
            </a:r>
          </a:p>
          <a:p>
            <a:pPr lvl="1" eaLnBrk="1" hangingPunct="1"/>
            <a:r>
              <a:rPr lang="en-US" smtClean="0"/>
              <a:t>Broaden pilot</a:t>
            </a:r>
          </a:p>
          <a:p>
            <a:pPr lvl="1" eaLnBrk="1" hangingPunct="1"/>
            <a:endParaRPr lang="en-US" smtClean="0"/>
          </a:p>
        </p:txBody>
      </p:sp>
    </p:spTree>
  </p:cSld>
  <p:clrMapOvr>
    <a:masterClrMapping/>
  </p:clrMapOvr>
  <p:transition spd="med">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4" name="Rectangle 2"/>
          <p:cNvSpPr>
            <a:spLocks noGrp="1" noChangeArrowheads="1"/>
          </p:cNvSpPr>
          <p:nvPr>
            <p:ph type="title"/>
          </p:nvPr>
        </p:nvSpPr>
        <p:spPr bwMode="auto">
          <a:xfrm>
            <a:off x="1066800" y="274638"/>
            <a:ext cx="7620000" cy="1143000"/>
          </a:xfrm>
          <a:ln>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4000" smtClean="0">
                <a:solidFill>
                  <a:schemeClr val="accent2"/>
                </a:solidFill>
                <a:effectLst>
                  <a:outerShdw blurRad="38100" dist="38100" dir="2700000" algn="tl">
                    <a:srgbClr val="000000"/>
                  </a:outerShdw>
                </a:effectLst>
              </a:rPr>
              <a:t>Keeping Good Roads Good</a:t>
            </a:r>
            <a:br>
              <a:rPr lang="en-US" sz="4000" smtClean="0">
                <a:solidFill>
                  <a:schemeClr val="accent2"/>
                </a:solidFill>
                <a:effectLst>
                  <a:outerShdw blurRad="38100" dist="38100" dir="2700000" algn="tl">
                    <a:srgbClr val="000000"/>
                  </a:outerShdw>
                </a:effectLst>
              </a:rPr>
            </a:br>
            <a:r>
              <a:rPr lang="en-US" sz="4000" smtClean="0">
                <a:solidFill>
                  <a:schemeClr val="accent2"/>
                </a:solidFill>
                <a:effectLst>
                  <a:outerShdw blurRad="38100" dist="38100" dir="2700000" algn="tl">
                    <a:srgbClr val="000000"/>
                  </a:outerShdw>
                </a:effectLst>
              </a:rPr>
              <a:t>2010-2011</a:t>
            </a:r>
          </a:p>
        </p:txBody>
      </p:sp>
      <p:sp>
        <p:nvSpPr>
          <p:cNvPr id="10243" name="Rectangle 3"/>
          <p:cNvSpPr>
            <a:spLocks noGrp="1" noChangeArrowheads="1"/>
          </p:cNvSpPr>
          <p:nvPr>
            <p:ph type="body" idx="1"/>
          </p:nvPr>
        </p:nvSpPr>
        <p:spPr bwMode="auto">
          <a:xfrm>
            <a:off x="1143000" y="1600200"/>
            <a:ext cx="7467600" cy="4343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mtClean="0"/>
              <a:t>Health Index</a:t>
            </a:r>
          </a:p>
          <a:p>
            <a:pPr lvl="1" eaLnBrk="1" hangingPunct="1"/>
            <a:r>
              <a:rPr lang="en-US" smtClean="0"/>
              <a:t>System Performance</a:t>
            </a:r>
          </a:p>
          <a:p>
            <a:pPr lvl="2" eaLnBrk="1" hangingPunct="1"/>
            <a:r>
              <a:rPr lang="en-US" smtClean="0"/>
              <a:t>More than just mobility and congestion</a:t>
            </a:r>
          </a:p>
          <a:p>
            <a:pPr lvl="1" eaLnBrk="1" hangingPunct="1"/>
            <a:r>
              <a:rPr lang="en-US" smtClean="0"/>
              <a:t>What is the health condition of IHS?</a:t>
            </a:r>
          </a:p>
          <a:p>
            <a:pPr lvl="1" eaLnBrk="1" hangingPunct="1"/>
            <a:r>
              <a:rPr lang="en-US" smtClean="0"/>
              <a:t>More than IRI</a:t>
            </a:r>
          </a:p>
          <a:p>
            <a:pPr lvl="1" eaLnBrk="1" hangingPunct="1"/>
            <a:r>
              <a:rPr lang="en-US" smtClean="0"/>
              <a:t>Cracking, rutting, faulting, ???</a:t>
            </a:r>
          </a:p>
          <a:p>
            <a:pPr lvl="1" eaLnBrk="1" hangingPunct="1"/>
            <a:r>
              <a:rPr lang="en-US" smtClean="0"/>
              <a:t>Age? Last major Rehab?</a:t>
            </a:r>
          </a:p>
          <a:p>
            <a:pPr lvl="1" eaLnBrk="1" hangingPunct="1"/>
            <a:r>
              <a:rPr lang="en-US" smtClean="0"/>
              <a:t>Where are the future problems?</a:t>
            </a:r>
          </a:p>
        </p:txBody>
      </p:sp>
    </p:spTree>
  </p:cSld>
  <p:clrMapOvr>
    <a:masterClrMapping/>
  </p:clrMapOvr>
  <p:transition spd="med">
    <p:wipe dir="d"/>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19142</TotalTime>
  <Words>1144</Words>
  <Application>Microsoft Office PowerPoint</Application>
  <PresentationFormat>On-screen Show (4:3)</PresentationFormat>
  <Paragraphs>160</Paragraphs>
  <Slides>13</Slides>
  <Notes>11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Slide 1</vt:lpstr>
      <vt:lpstr>Keeping Good Roads Good</vt:lpstr>
      <vt:lpstr>Keeping Good Roads Good</vt:lpstr>
      <vt:lpstr>Keeping Good Roads Good</vt:lpstr>
      <vt:lpstr>Keeping Good Roads Good</vt:lpstr>
      <vt:lpstr>Keeping Good Roads Good 2010-2011</vt:lpstr>
      <vt:lpstr>Keeping Good Roads Good 2010-2011</vt:lpstr>
      <vt:lpstr>Keeping Good Roads Good 2010-2011</vt:lpstr>
      <vt:lpstr>Keeping Good Roads Good 2010-2011</vt:lpstr>
      <vt:lpstr>Keeping Good Roads Good 2010-2011</vt:lpstr>
      <vt:lpstr>Maintenance Leadership Academy</vt:lpstr>
      <vt:lpstr>Maintenance Leadership Academy</vt:lpstr>
      <vt:lpstr>Questions / Comments?        </vt:lpstr>
    </vt:vector>
  </TitlesOfParts>
  <Company>USDOT- FHWA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Highway Maintenance Overview</dc:title>
  <dc:subject>Presentation to Japanese Delegation</dc:subject>
  <dc:creator>Celso Gatchalian</dc:creator>
  <cp:lastModifiedBy>temp</cp:lastModifiedBy>
  <cp:revision>325</cp:revision>
  <dcterms:created xsi:type="dcterms:W3CDTF">2007-09-21T13:53:42Z</dcterms:created>
  <dcterms:modified xsi:type="dcterms:W3CDTF">2010-10-22T14:50:58Z</dcterms:modified>
</cp:coreProperties>
</file>