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363" r:id="rId4"/>
    <p:sldId id="364" r:id="rId5"/>
    <p:sldId id="367" r:id="rId6"/>
    <p:sldId id="365" r:id="rId7"/>
    <p:sldId id="366" r:id="rId8"/>
    <p:sldId id="276" r:id="rId9"/>
    <p:sldId id="358" r:id="rId10"/>
    <p:sldId id="359" r:id="rId11"/>
    <p:sldId id="360" r:id="rId12"/>
    <p:sldId id="361" r:id="rId13"/>
    <p:sldId id="362" r:id="rId14"/>
    <p:sldId id="345" r:id="rId15"/>
    <p:sldId id="332" r:id="rId16"/>
    <p:sldId id="333" r:id="rId17"/>
    <p:sldId id="334" r:id="rId18"/>
    <p:sldId id="337" r:id="rId19"/>
    <p:sldId id="338" r:id="rId20"/>
    <p:sldId id="341" r:id="rId21"/>
    <p:sldId id="342" r:id="rId22"/>
    <p:sldId id="284" r:id="rId23"/>
    <p:sldId id="285" r:id="rId24"/>
    <p:sldId id="348" r:id="rId25"/>
    <p:sldId id="349" r:id="rId26"/>
    <p:sldId id="289" r:id="rId27"/>
    <p:sldId id="288" r:id="rId28"/>
    <p:sldId id="368" r:id="rId29"/>
    <p:sldId id="350" r:id="rId30"/>
    <p:sldId id="351" r:id="rId31"/>
    <p:sldId id="357" r:id="rId32"/>
    <p:sldId id="299" r:id="rId33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11F5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9616" autoAdjust="0"/>
  </p:normalViewPr>
  <p:slideViewPr>
    <p:cSldViewPr>
      <p:cViewPr varScale="1">
        <p:scale>
          <a:sx n="105" d="100"/>
          <a:sy n="105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1986" y="-96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D6608238-82AB-4827-AE3C-8BE2528939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2775"/>
            <a:ext cx="56165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fld id="{DA280ABB-1ABE-4DB8-846E-51B2F26A3D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B2D714-9663-4874-9B43-EE54937F0A0B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723A0-CE77-4C57-ABA7-6D4A70ABDA27}" type="slidenum">
              <a:rPr lang="en-US"/>
              <a:pPr/>
              <a:t>10</a:t>
            </a:fld>
            <a:endParaRPr lang="en-US"/>
          </a:p>
        </p:txBody>
      </p:sp>
      <p:sp>
        <p:nvSpPr>
          <p:cNvPr id="946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DC2D26-621B-4D8C-9F90-EE1F0F96DDA3}" type="slidenum">
              <a:rPr lang="en-US"/>
              <a:pPr/>
              <a:t>11</a:t>
            </a:fld>
            <a:endParaRPr lang="en-US"/>
          </a:p>
        </p:txBody>
      </p:sp>
      <p:sp>
        <p:nvSpPr>
          <p:cNvPr id="948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6EAA5-45A1-448E-8DED-78077A1FC959}" type="slidenum">
              <a:rPr lang="en-US"/>
              <a:pPr/>
              <a:t>12</a:t>
            </a:fld>
            <a:endParaRPr lang="en-US"/>
          </a:p>
        </p:txBody>
      </p:sp>
      <p:sp>
        <p:nvSpPr>
          <p:cNvPr id="950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Ensuring Highway Trust Fund Stability</a:t>
            </a:r>
          </a:p>
          <a:p>
            <a:endParaRPr lang="en-US"/>
          </a:p>
          <a:p>
            <a:pPr>
              <a:buFontTx/>
              <a:buChar char="•"/>
            </a:pPr>
            <a:r>
              <a:rPr lang="en-US"/>
              <a:t>What’s clear from this chart is that the cash balance trajectory for this year is much worse than in the prior years.</a:t>
            </a:r>
          </a:p>
          <a:p>
            <a:pPr>
              <a:buFontTx/>
              <a:buChar char="•"/>
            </a:pPr>
            <a:r>
              <a:rPr lang="en-US"/>
              <a:t>We will continue to closely monitor this situation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104AF0-BBF6-4AF5-BF5E-FCADC5EDC59A}" type="slidenum">
              <a:rPr lang="en-US"/>
              <a:pPr/>
              <a:t>13</a:t>
            </a:fld>
            <a:endParaRPr lang="en-US"/>
          </a:p>
        </p:txBody>
      </p:sp>
      <p:sp>
        <p:nvSpPr>
          <p:cNvPr id="952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31442-23AD-4BC2-9038-544C222A420F}" type="slidenum">
              <a:rPr lang="en-US"/>
              <a:pPr/>
              <a:t>14</a:t>
            </a:fld>
            <a:endParaRPr lang="en-US"/>
          </a:p>
        </p:txBody>
      </p:sp>
      <p:sp>
        <p:nvSpPr>
          <p:cNvPr id="913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3C6167-82A8-45EC-A345-EB162BFF01AF}" type="slidenum">
              <a:rPr lang="en-US"/>
              <a:pPr/>
              <a:t>15</a:t>
            </a:fld>
            <a:endParaRPr lang="en-US"/>
          </a:p>
        </p:txBody>
      </p:sp>
      <p:sp>
        <p:nvSpPr>
          <p:cNvPr id="886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D005C-9686-4C3D-962D-B0BDEBD99F7D}" type="slidenum">
              <a:rPr lang="en-US"/>
              <a:pPr/>
              <a:t>16</a:t>
            </a:fld>
            <a:endParaRPr lang="en-US"/>
          </a:p>
        </p:txBody>
      </p:sp>
      <p:sp>
        <p:nvSpPr>
          <p:cNvPr id="888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9C8B5-857E-49E9-91A7-4DEBAFCF0422}" type="slidenum">
              <a:rPr lang="en-US"/>
              <a:pPr/>
              <a:t>17</a:t>
            </a:fld>
            <a:endParaRPr lang="en-US"/>
          </a:p>
        </p:txBody>
      </p:sp>
      <p:sp>
        <p:nvSpPr>
          <p:cNvPr id="890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F44919-EFB7-4B93-A615-2585725D1AA0}" type="slidenum">
              <a:rPr lang="en-US"/>
              <a:pPr/>
              <a:t>18</a:t>
            </a:fld>
            <a:endParaRPr lang="en-US"/>
          </a:p>
        </p:txBody>
      </p:sp>
      <p:sp>
        <p:nvSpPr>
          <p:cNvPr id="897026" name="Rectangle 7"/>
          <p:cNvSpPr txBox="1">
            <a:spLocks noGrp="1" noChangeArrowheads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7" tIns="46659" rIns="93317" bIns="46659" anchor="b"/>
          <a:lstStyle/>
          <a:p>
            <a:pPr algn="r" defTabSz="933450"/>
            <a:fld id="{5DDE9404-5CFD-4C20-AC5A-5AD6B79FC4AA}" type="slidenum">
              <a:rPr lang="en-US" sz="1200"/>
              <a:pPr algn="r" defTabSz="933450"/>
              <a:t>18</a:t>
            </a:fld>
            <a:endParaRPr lang="en-US" sz="1200"/>
          </a:p>
        </p:txBody>
      </p:sp>
      <p:sp>
        <p:nvSpPr>
          <p:cNvPr id="8970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7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F53DF0-75AF-4EE5-8737-7D32ADBD172F}" type="slidenum">
              <a:rPr lang="en-US"/>
              <a:pPr/>
              <a:t>19</a:t>
            </a:fld>
            <a:endParaRPr lang="en-US"/>
          </a:p>
        </p:txBody>
      </p:sp>
      <p:sp>
        <p:nvSpPr>
          <p:cNvPr id="899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49B85-03C4-4050-A2D3-C82A30464987}" type="slidenum">
              <a:rPr lang="en-US"/>
              <a:pPr/>
              <a:t>2</a:t>
            </a:fld>
            <a:endParaRPr lang="en-US"/>
          </a:p>
        </p:txBody>
      </p:sp>
      <p:sp>
        <p:nvSpPr>
          <p:cNvPr id="73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8B7117-6796-4AB4-98E1-DFAF7D4E2D45}" type="slidenum">
              <a:rPr lang="en-US"/>
              <a:pPr/>
              <a:t>20</a:t>
            </a:fld>
            <a:endParaRPr lang="en-US"/>
          </a:p>
        </p:txBody>
      </p:sp>
      <p:sp>
        <p:nvSpPr>
          <p:cNvPr id="905218" name="Rectangle 7"/>
          <p:cNvSpPr txBox="1">
            <a:spLocks noGrp="1" noChangeArrowheads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7" tIns="46659" rIns="93317" bIns="46659" anchor="b"/>
          <a:lstStyle/>
          <a:p>
            <a:pPr algn="r" defTabSz="933450"/>
            <a:fld id="{2AED7A18-44F9-48E8-8516-37745C7DA3A9}" type="slidenum">
              <a:rPr lang="en-US" sz="1200"/>
              <a:pPr algn="r" defTabSz="933450"/>
              <a:t>20</a:t>
            </a:fld>
            <a:endParaRPr lang="en-US" sz="1200"/>
          </a:p>
        </p:txBody>
      </p:sp>
      <p:sp>
        <p:nvSpPr>
          <p:cNvPr id="905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95D4A-0F84-4E60-817D-2134A17BB0DD}" type="slidenum">
              <a:rPr lang="en-US"/>
              <a:pPr/>
              <a:t>21</a:t>
            </a:fld>
            <a:endParaRPr lang="en-US"/>
          </a:p>
        </p:txBody>
      </p:sp>
      <p:sp>
        <p:nvSpPr>
          <p:cNvPr id="907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C6305-2820-4A24-AE1A-F266F2C602F4}" type="slidenum">
              <a:rPr lang="en-US"/>
              <a:pPr/>
              <a:t>22</a:t>
            </a:fld>
            <a:endParaRPr lang="en-US"/>
          </a:p>
        </p:txBody>
      </p:sp>
      <p:sp>
        <p:nvSpPr>
          <p:cNvPr id="784386" name="Rectangle 7"/>
          <p:cNvSpPr txBox="1">
            <a:spLocks noGrp="1" noChangeArrowheads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7" tIns="46659" rIns="93317" bIns="46659" anchor="b"/>
          <a:lstStyle/>
          <a:p>
            <a:pPr algn="r" defTabSz="933450"/>
            <a:fld id="{D42EC00E-C927-4DAC-827B-A191C60295E3}" type="slidenum">
              <a:rPr lang="en-US" sz="1200"/>
              <a:pPr algn="r" defTabSz="933450"/>
              <a:t>22</a:t>
            </a:fld>
            <a:endParaRPr lang="en-US" sz="1200"/>
          </a:p>
        </p:txBody>
      </p:sp>
      <p:sp>
        <p:nvSpPr>
          <p:cNvPr id="784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4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B171A-ED17-4B39-91A2-BBD4169CB88D}" type="slidenum">
              <a:rPr lang="en-US"/>
              <a:pPr/>
              <a:t>23</a:t>
            </a:fld>
            <a:endParaRPr lang="en-US"/>
          </a:p>
        </p:txBody>
      </p:sp>
      <p:sp>
        <p:nvSpPr>
          <p:cNvPr id="786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0006D9-F4B2-4C63-AD78-DE228CA3B468}" type="slidenum">
              <a:rPr lang="en-US"/>
              <a:pPr/>
              <a:t>24</a:t>
            </a:fld>
            <a:endParaRPr lang="en-US"/>
          </a:p>
        </p:txBody>
      </p:sp>
      <p:sp>
        <p:nvSpPr>
          <p:cNvPr id="919554" name="Rectangle 7"/>
          <p:cNvSpPr txBox="1">
            <a:spLocks noGrp="1" noChangeArrowheads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7" tIns="46659" rIns="93317" bIns="46659" anchor="b"/>
          <a:lstStyle/>
          <a:p>
            <a:pPr algn="r" defTabSz="933450"/>
            <a:fld id="{7A4D770C-6C5A-492D-AC51-95F720C3B1DD}" type="slidenum">
              <a:rPr lang="en-US" sz="1200"/>
              <a:pPr algn="r" defTabSz="933450"/>
              <a:t>24</a:t>
            </a:fld>
            <a:endParaRPr lang="en-US" sz="1200"/>
          </a:p>
        </p:txBody>
      </p:sp>
      <p:sp>
        <p:nvSpPr>
          <p:cNvPr id="919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9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57D78-F57B-42C6-BF63-82F5F7603E64}" type="slidenum">
              <a:rPr lang="en-US"/>
              <a:pPr/>
              <a:t>25</a:t>
            </a:fld>
            <a:endParaRPr lang="en-US"/>
          </a:p>
        </p:txBody>
      </p:sp>
      <p:sp>
        <p:nvSpPr>
          <p:cNvPr id="921602" name="Rectangle 7"/>
          <p:cNvSpPr txBox="1">
            <a:spLocks noGrp="1" noChangeArrowheads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7" tIns="46659" rIns="93317" bIns="46659" anchor="b"/>
          <a:lstStyle/>
          <a:p>
            <a:pPr algn="r" defTabSz="933450"/>
            <a:fld id="{EA7DB872-2929-49B7-A075-F8932E29B8B7}" type="slidenum">
              <a:rPr lang="en-US" sz="1200"/>
              <a:pPr algn="r" defTabSz="933450"/>
              <a:t>25</a:t>
            </a:fld>
            <a:endParaRPr lang="en-US" sz="1200"/>
          </a:p>
        </p:txBody>
      </p:sp>
      <p:sp>
        <p:nvSpPr>
          <p:cNvPr id="921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en-US" b="1"/>
              <a:t>Given the magnitude and diversity of needs, states and local governments should be provided with maximum flexibility to use federal revenues from existing core sources to meet systemic transportation needs.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DAE59-4484-4950-9437-E1FB3DCED32B}" type="slidenum">
              <a:rPr lang="en-US"/>
              <a:pPr/>
              <a:t>26</a:t>
            </a:fld>
            <a:endParaRPr lang="en-US"/>
          </a:p>
        </p:txBody>
      </p:sp>
      <p:sp>
        <p:nvSpPr>
          <p:cNvPr id="794626" name="Rectangle 7"/>
          <p:cNvSpPr txBox="1">
            <a:spLocks noGrp="1" noChangeArrowheads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7" tIns="46659" rIns="93317" bIns="46659" anchor="b"/>
          <a:lstStyle/>
          <a:p>
            <a:pPr algn="r" defTabSz="933450"/>
            <a:fld id="{4C0AE92C-CD8E-4A3E-BCE9-98FA81A76FB4}" type="slidenum">
              <a:rPr lang="en-US" sz="1200"/>
              <a:pPr algn="r" defTabSz="933450"/>
              <a:t>26</a:t>
            </a:fld>
            <a:endParaRPr lang="en-US" sz="1200"/>
          </a:p>
        </p:txBody>
      </p:sp>
      <p:sp>
        <p:nvSpPr>
          <p:cNvPr id="794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4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just close by summarizing AASHTO’s funding proposals. Discuss.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7DEB1F-5FBD-4C75-8E89-C29910126AC9}" type="slidenum">
              <a:rPr lang="en-US"/>
              <a:pPr/>
              <a:t>27</a:t>
            </a:fld>
            <a:endParaRPr lang="en-US"/>
          </a:p>
        </p:txBody>
      </p:sp>
      <p:sp>
        <p:nvSpPr>
          <p:cNvPr id="792578" name="Rectangle 7"/>
          <p:cNvSpPr txBox="1">
            <a:spLocks noGrp="1" noChangeArrowheads="1"/>
          </p:cNvSpPr>
          <p:nvPr/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7" tIns="46659" rIns="93317" bIns="46659" anchor="b"/>
          <a:lstStyle/>
          <a:p>
            <a:pPr algn="r" defTabSz="933450"/>
            <a:fld id="{3866D6E2-8AB5-4B22-A2A1-EFDE911D6E0D}" type="slidenum">
              <a:rPr lang="en-US" sz="1200"/>
              <a:pPr algn="r" defTabSz="933450"/>
              <a:t>27</a:t>
            </a:fld>
            <a:endParaRPr lang="en-US" sz="1200"/>
          </a:p>
        </p:txBody>
      </p:sp>
      <p:sp>
        <p:nvSpPr>
          <p:cNvPr id="792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2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Other revenue options.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4D522-AEC7-4198-B7A8-85758FC90C26}" type="slidenum">
              <a:rPr lang="en-US"/>
              <a:pPr/>
              <a:t>28</a:t>
            </a:fld>
            <a:endParaRPr lang="en-US"/>
          </a:p>
        </p:txBody>
      </p:sp>
      <p:sp>
        <p:nvSpPr>
          <p:cNvPr id="964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B5EA33-D02C-42F9-89E6-99CDFCD497AC}" type="slidenum">
              <a:rPr lang="en-US"/>
              <a:pPr/>
              <a:t>29</a:t>
            </a:fld>
            <a:endParaRPr lang="en-US"/>
          </a:p>
        </p:txBody>
      </p:sp>
      <p:sp>
        <p:nvSpPr>
          <p:cNvPr id="923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BC3561-B327-408A-9D8F-51163BF10A52}" type="slidenum">
              <a:rPr lang="en-US"/>
              <a:pPr/>
              <a:t>3</a:t>
            </a:fld>
            <a:endParaRPr lang="en-US"/>
          </a:p>
        </p:txBody>
      </p:sp>
      <p:sp>
        <p:nvSpPr>
          <p:cNvPr id="954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B7C25-0464-4300-AB5F-45805FE94709}" type="slidenum">
              <a:rPr lang="en-US"/>
              <a:pPr/>
              <a:t>30</a:t>
            </a:fld>
            <a:endParaRPr lang="en-US"/>
          </a:p>
        </p:txBody>
      </p:sp>
      <p:sp>
        <p:nvSpPr>
          <p:cNvPr id="925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58EC70-AB78-4CA1-A627-3702F65C3CE6}" type="slidenum">
              <a:rPr lang="en-US"/>
              <a:pPr/>
              <a:t>31</a:t>
            </a:fld>
            <a:endParaRPr lang="en-US"/>
          </a:p>
        </p:txBody>
      </p:sp>
      <p:sp>
        <p:nvSpPr>
          <p:cNvPr id="937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A0434-FB5E-4063-947E-AA73C2AF57A1}" type="slidenum">
              <a:rPr lang="en-US"/>
              <a:pPr/>
              <a:t>32</a:t>
            </a:fld>
            <a:endParaRPr lang="en-US"/>
          </a:p>
        </p:txBody>
      </p:sp>
      <p:sp>
        <p:nvSpPr>
          <p:cNvPr id="815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BACAC-0DE1-418E-9952-09542D385E75}" type="slidenum">
              <a:rPr lang="en-US"/>
              <a:pPr/>
              <a:t>4</a:t>
            </a:fld>
            <a:endParaRPr lang="en-US"/>
          </a:p>
        </p:txBody>
      </p:sp>
      <p:sp>
        <p:nvSpPr>
          <p:cNvPr id="956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4AB06B-9C56-4466-9C22-F7F386742581}" type="slidenum">
              <a:rPr lang="en-US"/>
              <a:pPr/>
              <a:t>5</a:t>
            </a:fld>
            <a:endParaRPr lang="en-US"/>
          </a:p>
        </p:txBody>
      </p:sp>
      <p:sp>
        <p:nvSpPr>
          <p:cNvPr id="962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136A18-D652-4A6E-A327-D45F83FB87E4}" type="slidenum">
              <a:rPr lang="en-US"/>
              <a:pPr/>
              <a:t>6</a:t>
            </a:fld>
            <a:endParaRPr lang="en-US"/>
          </a:p>
        </p:txBody>
      </p:sp>
      <p:sp>
        <p:nvSpPr>
          <p:cNvPr id="958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FE895-BE75-4997-B3AB-53CD3C7E0A82}" type="slidenum">
              <a:rPr lang="en-US"/>
              <a:pPr/>
              <a:t>7</a:t>
            </a:fld>
            <a:endParaRPr lang="en-US"/>
          </a:p>
        </p:txBody>
      </p:sp>
      <p:sp>
        <p:nvSpPr>
          <p:cNvPr id="960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45E59F-7E11-4201-98F7-143DE2D44B00}" type="slidenum">
              <a:rPr lang="en-US"/>
              <a:pPr/>
              <a:t>8</a:t>
            </a:fld>
            <a:endParaRPr lang="en-US"/>
          </a:p>
        </p:txBody>
      </p:sp>
      <p:sp>
        <p:nvSpPr>
          <p:cNvPr id="768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64EE8-75FE-4B20-BBA3-C31AE07E931E}" type="slidenum">
              <a:rPr lang="en-US"/>
              <a:pPr/>
              <a:t>9</a:t>
            </a:fld>
            <a:endParaRPr lang="en-US"/>
          </a:p>
        </p:txBody>
      </p:sp>
      <p:sp>
        <p:nvSpPr>
          <p:cNvPr id="944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869EFB-6342-4D78-81B9-00B6B5F953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5AE953-98E3-46D7-A01C-2BC26D68F5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6858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858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47C888-A5AB-49AC-A4C2-2095C7FD68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90600" y="685800"/>
            <a:ext cx="769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5791200"/>
            <a:ext cx="762000" cy="685800"/>
          </a:xfrm>
        </p:spPr>
        <p:txBody>
          <a:bodyPr/>
          <a:lstStyle>
            <a:lvl1pPr>
              <a:defRPr/>
            </a:lvl1pPr>
          </a:lstStyle>
          <a:p>
            <a:fld id="{04EAF623-4DFD-48CF-A1D0-8A7C169004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E00AA4-0BBE-4AF6-9B56-952EF73F21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B983F2-FC2F-475E-BA9A-222D927285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752600"/>
            <a:ext cx="37719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752600"/>
            <a:ext cx="37719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A319E7-722F-4EDA-B6CF-1E72CB3D8E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405D22-25AD-40DA-97C3-CB9176AA13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390514-1958-4757-8D51-7BF13F7BEF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000E17-08F3-4A38-A931-10AFEA9534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51A75D-CB49-4AE7-A911-40C91C9696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BAE430-4434-4F9C-8558-74DF39E646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858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52600"/>
            <a:ext cx="7696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57912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fld id="{0E672C8D-6E09-4749-AE02-BCC9A455CC3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7848600" y="2286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0" y="0"/>
            <a:ext cx="792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A M O T I A   A N N U A L   M E E T I N G</a:t>
            </a:r>
            <a:endParaRPr lang="en-US" sz="1000">
              <a:latin typeface="Calibri" pitchFamily="34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0" y="6591300"/>
            <a:ext cx="1827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2 3   </a:t>
            </a:r>
            <a:r>
              <a:rPr lang="en-US" sz="1000">
                <a:solidFill>
                  <a:schemeClr val="bg1"/>
                </a:solidFill>
                <a:latin typeface="Calibri" pitchFamily="34" charset="0"/>
              </a:rPr>
              <a:t>S E P T E M B E R   </a:t>
            </a:r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2 0 1 0</a:t>
            </a: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6629400" y="0"/>
            <a:ext cx="2514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100">
                <a:solidFill>
                  <a:schemeClr val="bg1"/>
                </a:solidFill>
                <a:latin typeface="Calibri" pitchFamily="34" charset="0"/>
              </a:rPr>
              <a:t>N A S H V I L L E ,   T 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011F5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011F5B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011F5B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011F5B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011F5B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11F5B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11F5B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11F5B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11F5B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60000"/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Chart2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jlee@aashto.or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ansportation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F513E-0696-4EF8-8363-0D582ACEF6EE}" type="slidenum">
              <a:rPr lang="en-US"/>
              <a:pPr/>
              <a:t>1</a:t>
            </a:fld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5800" y="762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5000"/>
              </a:lnSpc>
            </a:pPr>
            <a:r>
              <a:rPr lang="en-US" sz="4400" b="1">
                <a:solidFill>
                  <a:srgbClr val="011F5B"/>
                </a:solidFill>
                <a:latin typeface="Calibri" pitchFamily="34" charset="0"/>
              </a:rPr>
              <a:t>A View from the State DOTs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066800" y="4419600"/>
            <a:ext cx="571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8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1">
                <a:latin typeface="Calibri" pitchFamily="34" charset="0"/>
              </a:rPr>
              <a:t>Joung H. Lee</a:t>
            </a:r>
            <a:r>
              <a:rPr lang="en-US" b="1">
                <a:latin typeface="Calibri" pitchFamily="34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 i="1">
                <a:latin typeface="Calibri" pitchFamily="34" charset="0"/>
              </a:rPr>
              <a:t>Associate Director for Finance and Business Development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>
                <a:latin typeface="Calibri" pitchFamily="34" charset="0"/>
              </a:rPr>
              <a:t>American Association of State Highway and Transportation Officials</a:t>
            </a:r>
          </a:p>
          <a:p>
            <a:pPr marL="342900" indent="-342900">
              <a:spcBef>
                <a:spcPct val="20000"/>
              </a:spcBef>
            </a:pPr>
            <a:endParaRPr lang="en-US" sz="8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400" i="1">
                <a:latin typeface="Calibri" pitchFamily="34" charset="0"/>
              </a:rPr>
              <a:t>Deputy Director</a:t>
            </a:r>
          </a:p>
          <a:p>
            <a:pPr marL="342900" indent="-342900">
              <a:spcBef>
                <a:spcPct val="20000"/>
              </a:spcBef>
            </a:pPr>
            <a:r>
              <a:rPr lang="en-US" sz="1400">
                <a:latin typeface="Calibri" pitchFamily="34" charset="0"/>
              </a:rPr>
              <a:t>AASHTO Center for Excellence in Project Finance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EDBFE-B1FF-4B31-A63C-B6C5B0592A56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945154" name="Content Placeholder 4"/>
          <p:cNvGraphicFramePr>
            <a:graphicFrameLocks/>
          </p:cNvGraphicFramePr>
          <p:nvPr>
            <p:ph/>
          </p:nvPr>
        </p:nvGraphicFramePr>
        <p:xfrm>
          <a:off x="76200" y="1371600"/>
          <a:ext cx="8915400" cy="5029200"/>
        </p:xfrm>
        <a:graphic>
          <a:graphicData uri="http://schemas.openxmlformats.org/presentationml/2006/ole">
            <p:oleObj spid="_x0000_s945154" r:id="rId4" imgW="8224217" imgH="4724809" progId="Excel.Chart.8">
              <p:embed/>
            </p:oleObj>
          </a:graphicData>
        </a:graphic>
      </p:graphicFrame>
      <p:sp>
        <p:nvSpPr>
          <p:cNvPr id="2" name="Title 1"/>
          <p:cNvSpPr>
            <a:spLocks/>
          </p:cNvSpPr>
          <p:nvPr/>
        </p:nvSpPr>
        <p:spPr bwMode="auto">
          <a:xfrm>
            <a:off x="304800" y="3048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3200" b="1">
                <a:solidFill>
                  <a:srgbClr val="011F5B"/>
                </a:solidFill>
                <a:latin typeface="Calibri" pitchFamily="34" charset="0"/>
              </a:rPr>
              <a:t>Truck, Buses, and Trailer Retail Tax Receipts</a:t>
            </a:r>
            <a:br>
              <a:rPr lang="en-US" sz="3200" b="1">
                <a:solidFill>
                  <a:srgbClr val="011F5B"/>
                </a:solidFill>
                <a:latin typeface="Calibri" pitchFamily="34" charset="0"/>
              </a:rPr>
            </a:br>
            <a:r>
              <a:rPr lang="en-US" sz="2000" b="1">
                <a:solidFill>
                  <a:srgbClr val="011F5B"/>
                </a:solidFill>
                <a:latin typeface="Calibri" pitchFamily="34" charset="0"/>
              </a:rPr>
              <a:t>(1957-2009)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0ACB4-A380-4A15-82BD-D9EBA44E6F43}" type="slidenum">
              <a:rPr lang="en-US"/>
              <a:pPr/>
              <a:t>11</a:t>
            </a:fld>
            <a:endParaRPr lang="en-US"/>
          </a:p>
        </p:txBody>
      </p:sp>
      <p:pic>
        <p:nvPicPr>
          <p:cNvPr id="947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3" y="61913"/>
            <a:ext cx="9020175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96A34-F9AA-43D5-9BE5-480F85F94D2D}" type="slidenum">
              <a:rPr lang="en-US"/>
              <a:pPr/>
              <a:t>12</a:t>
            </a:fld>
            <a:endParaRPr lang="en-US"/>
          </a:p>
        </p:txBody>
      </p:sp>
      <p:sp>
        <p:nvSpPr>
          <p:cNvPr id="949250" name="Text Box 2"/>
          <p:cNvSpPr txBox="1">
            <a:spLocks noChangeArrowheads="1"/>
          </p:cNvSpPr>
          <p:nvPr/>
        </p:nvSpPr>
        <p:spPr bwMode="auto">
          <a:xfrm>
            <a:off x="0" y="6583363"/>
            <a:ext cx="3124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>
                <a:latin typeface="Calibri" pitchFamily="34" charset="0"/>
              </a:rPr>
              <a:t>Source:  Federal Highway Administration</a:t>
            </a:r>
          </a:p>
        </p:txBody>
      </p:sp>
      <p:pic>
        <p:nvPicPr>
          <p:cNvPr id="949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839200" cy="64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Text Box 2"/>
          <p:cNvSpPr txBox="1">
            <a:spLocks noChangeArrowheads="1"/>
          </p:cNvSpPr>
          <p:nvPr/>
        </p:nvSpPr>
        <p:spPr bwMode="auto">
          <a:xfrm>
            <a:off x="0" y="6583363"/>
            <a:ext cx="3124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Source:</a:t>
            </a:r>
            <a:r>
              <a:rPr lang="en-US" sz="1200" i="1"/>
              <a:t>  Transportation Weekly</a:t>
            </a:r>
          </a:p>
        </p:txBody>
      </p:sp>
      <p:graphicFrame>
        <p:nvGraphicFramePr>
          <p:cNvPr id="951299" name="Content Placeholder 4"/>
          <p:cNvGraphicFramePr>
            <a:graphicFrameLocks/>
          </p:cNvGraphicFramePr>
          <p:nvPr/>
        </p:nvGraphicFramePr>
        <p:xfrm>
          <a:off x="457200" y="1447800"/>
          <a:ext cx="8226425" cy="4724400"/>
        </p:xfrm>
        <a:graphic>
          <a:graphicData uri="http://schemas.openxmlformats.org/presentationml/2006/ole">
            <p:oleObj spid="_x0000_s951299" r:id="rId4" imgW="8224217" imgH="4724809" progId="Excel.Chart.8">
              <p:embed/>
            </p:oleObj>
          </a:graphicData>
        </a:graphic>
      </p:graphicFrame>
      <p:sp>
        <p:nvSpPr>
          <p:cNvPr id="951300" name="Rectangle 4"/>
          <p:cNvSpPr>
            <a:spLocks noChangeArrowheads="1"/>
          </p:cNvSpPr>
          <p:nvPr/>
        </p:nvSpPr>
        <p:spPr bwMode="auto">
          <a:xfrm>
            <a:off x="685800" y="3048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>
                <a:latin typeface="Calibri" pitchFamily="34" charset="0"/>
              </a:rPr>
              <a:t>Purchasing Power Loss of the</a:t>
            </a:r>
            <a:br>
              <a:rPr lang="en-US" sz="3600" b="1">
                <a:latin typeface="Calibri" pitchFamily="34" charset="0"/>
              </a:rPr>
            </a:br>
            <a:r>
              <a:rPr lang="en-US" sz="3600" b="1">
                <a:latin typeface="Calibri" pitchFamily="34" charset="0"/>
              </a:rPr>
              <a:t>Highway Program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77045-141D-4B5E-BBD2-47E2E7D263E8}" type="slidenum">
              <a:rPr lang="en-US"/>
              <a:pPr/>
              <a:t>14</a:t>
            </a:fld>
            <a:endParaRPr lang="en-US"/>
          </a:p>
        </p:txBody>
      </p:sp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696200" cy="914400"/>
          </a:xfrm>
        </p:spPr>
        <p:txBody>
          <a:bodyPr/>
          <a:lstStyle/>
          <a:p>
            <a:r>
              <a:rPr lang="en-US" sz="4400" i="1"/>
              <a:t>2008 Conditions and Performance</a:t>
            </a:r>
            <a:r>
              <a:rPr lang="en-US" sz="4400"/>
              <a:t> Report</a:t>
            </a:r>
          </a:p>
        </p:txBody>
      </p:sp>
      <p:pic>
        <p:nvPicPr>
          <p:cNvPr id="912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1200"/>
            <a:ext cx="31924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96200" cy="914400"/>
          </a:xfrm>
        </p:spPr>
        <p:txBody>
          <a:bodyPr/>
          <a:lstStyle/>
          <a:p>
            <a:r>
              <a:rPr lang="en-US"/>
              <a:t>Bridge Conditions at Current Funding</a:t>
            </a:r>
          </a:p>
        </p:txBody>
      </p:sp>
      <p:pic>
        <p:nvPicPr>
          <p:cNvPr id="885763" name="Picture 3"/>
          <p:cNvPicPr>
            <a:picLocks noChangeAspect="1" noChangeArrowheads="1"/>
          </p:cNvPicPr>
          <p:nvPr/>
        </p:nvPicPr>
        <p:blipFill>
          <a:blip r:embed="rId3" cstate="print"/>
          <a:srcRect l="6250" t="34375" r="3751" b="17969"/>
          <a:stretch>
            <a:fillRect/>
          </a:stretch>
        </p:blipFill>
        <p:spPr bwMode="auto">
          <a:xfrm>
            <a:off x="0" y="1752600"/>
            <a:ext cx="91440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5764" name="Rectangle 4"/>
          <p:cNvSpPr>
            <a:spLocks noChangeArrowheads="1"/>
          </p:cNvSpPr>
          <p:nvPr/>
        </p:nvSpPr>
        <p:spPr bwMode="auto">
          <a:xfrm>
            <a:off x="8229600" y="2743200"/>
            <a:ext cx="685800" cy="2438400"/>
          </a:xfrm>
          <a:prstGeom prst="rect">
            <a:avLst/>
          </a:prstGeom>
          <a:solidFill>
            <a:schemeClr val="accent1">
              <a:alpha val="0"/>
            </a:schemeClr>
          </a:solidFill>
          <a:ln w="698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96200" cy="914400"/>
          </a:xfrm>
        </p:spPr>
        <p:txBody>
          <a:bodyPr/>
          <a:lstStyle/>
          <a:p>
            <a:r>
              <a:rPr lang="en-US"/>
              <a:t>Goods Movement Projections</a:t>
            </a:r>
          </a:p>
        </p:txBody>
      </p:sp>
      <p:pic>
        <p:nvPicPr>
          <p:cNvPr id="887811" name="Picture 3"/>
          <p:cNvPicPr>
            <a:picLocks noChangeAspect="1" noChangeArrowheads="1"/>
          </p:cNvPicPr>
          <p:nvPr/>
        </p:nvPicPr>
        <p:blipFill>
          <a:blip r:embed="rId3" cstate="print"/>
          <a:srcRect l="18750" t="31250" r="16875" b="19531"/>
          <a:stretch>
            <a:fillRect/>
          </a:stretch>
        </p:blipFill>
        <p:spPr bwMode="auto">
          <a:xfrm>
            <a:off x="685800" y="1295400"/>
            <a:ext cx="7848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7812" name="Rectangle 4"/>
          <p:cNvSpPr>
            <a:spLocks noChangeArrowheads="1"/>
          </p:cNvSpPr>
          <p:nvPr/>
        </p:nvSpPr>
        <p:spPr bwMode="auto">
          <a:xfrm>
            <a:off x="7162800" y="2667000"/>
            <a:ext cx="1219200" cy="2971800"/>
          </a:xfrm>
          <a:prstGeom prst="rect">
            <a:avLst/>
          </a:prstGeom>
          <a:solidFill>
            <a:schemeClr val="accent1">
              <a:alpha val="0"/>
            </a:schemeClr>
          </a:solidFill>
          <a:ln w="698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914400"/>
          </a:xfrm>
        </p:spPr>
        <p:txBody>
          <a:bodyPr/>
          <a:lstStyle/>
          <a:p>
            <a:r>
              <a:rPr lang="en-US"/>
              <a:t>Tackling Congestion</a:t>
            </a:r>
          </a:p>
        </p:txBody>
      </p:sp>
      <p:pic>
        <p:nvPicPr>
          <p:cNvPr id="889859" name="Picture 3"/>
          <p:cNvPicPr>
            <a:picLocks noChangeAspect="1" noChangeArrowheads="1"/>
          </p:cNvPicPr>
          <p:nvPr/>
        </p:nvPicPr>
        <p:blipFill>
          <a:blip r:embed="rId3" cstate="print"/>
          <a:srcRect l="21875" t="24219" r="16251" b="13281"/>
          <a:stretch>
            <a:fillRect/>
          </a:stretch>
        </p:blipFill>
        <p:spPr bwMode="auto">
          <a:xfrm>
            <a:off x="1371600" y="1143000"/>
            <a:ext cx="655320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6172200" y="3657600"/>
            <a:ext cx="1676400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698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CE59E-61F5-45CD-809C-EB6807A4614A}" type="slidenum">
              <a:rPr lang="en-US"/>
              <a:pPr/>
              <a:t>18</a:t>
            </a:fld>
            <a:endParaRPr lang="en-US"/>
          </a:p>
        </p:txBody>
      </p:sp>
      <p:sp>
        <p:nvSpPr>
          <p:cNvPr id="896002" name="Footer Placeholder 3"/>
          <p:cNvSpPr txBox="1">
            <a:spLocks noGrp="1"/>
          </p:cNvSpPr>
          <p:nvPr/>
        </p:nvSpPr>
        <p:spPr bwMode="auto">
          <a:xfrm>
            <a:off x="457200" y="5867400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8960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838200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NATIONAL SURFACE TRANSPORTATION </a:t>
            </a:r>
            <a:br>
              <a:rPr lang="en-US" sz="2800"/>
            </a:br>
            <a:r>
              <a:rPr lang="en-US" sz="4000"/>
              <a:t>POLICY AND REVENUE STUDY</a:t>
            </a:r>
            <a:r>
              <a:rPr lang="en-US" sz="2800"/>
              <a:t> COMMISSION</a:t>
            </a:r>
          </a:p>
        </p:txBody>
      </p:sp>
      <p:pic>
        <p:nvPicPr>
          <p:cNvPr id="896004" name="Picture 4"/>
          <p:cNvPicPr>
            <a:picLocks noChangeAspect="1" noChangeArrowheads="1"/>
          </p:cNvPicPr>
          <p:nvPr/>
        </p:nvPicPr>
        <p:blipFill>
          <a:blip r:embed="rId3" cstate="print"/>
          <a:srcRect l="2066" t="1666" r="4950" b="1666"/>
          <a:stretch>
            <a:fillRect/>
          </a:stretch>
        </p:blipFill>
        <p:spPr bwMode="auto">
          <a:xfrm>
            <a:off x="3352800" y="2209800"/>
            <a:ext cx="30146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41FD4-AACF-4F86-ACCD-4E819651EEA9}" type="slidenum">
              <a:rPr lang="en-US"/>
              <a:pPr/>
              <a:t>19</a:t>
            </a:fld>
            <a:endParaRPr lang="en-US"/>
          </a:p>
        </p:txBody>
      </p:sp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Needs</a:t>
            </a:r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We need to spend $225 to $340 billion per year on average through 2055</a:t>
            </a:r>
          </a:p>
          <a:p>
            <a:pPr lvl="1"/>
            <a:r>
              <a:rPr lang="en-US" sz="2400"/>
              <a:t>Highway</a:t>
            </a:r>
          </a:p>
          <a:p>
            <a:pPr lvl="1"/>
            <a:r>
              <a:rPr lang="en-US" sz="2400"/>
              <a:t>Bridge</a:t>
            </a:r>
          </a:p>
          <a:p>
            <a:pPr lvl="1"/>
            <a:r>
              <a:rPr lang="en-US" sz="2400"/>
              <a:t>Public transit</a:t>
            </a:r>
          </a:p>
          <a:p>
            <a:pPr lvl="1"/>
            <a:r>
              <a:rPr lang="en-US" sz="2400"/>
              <a:t>Freight rail</a:t>
            </a:r>
          </a:p>
          <a:p>
            <a:pPr lvl="1"/>
            <a:r>
              <a:rPr lang="en-US" sz="2400"/>
              <a:t>Intercity passenger rail</a:t>
            </a:r>
          </a:p>
          <a:p>
            <a:r>
              <a:rPr lang="en-US" sz="2800"/>
              <a:t>Currently spending is less than $90 billion per year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6C70C-6E03-4592-9A61-EF5430525222}" type="slidenum">
              <a:rPr lang="en-US"/>
              <a:pPr/>
              <a:t>2</a:t>
            </a:fld>
            <a:endParaRPr lang="en-US"/>
          </a:p>
        </p:txBody>
      </p:sp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696200" cy="914400"/>
          </a:xfrm>
        </p:spPr>
        <p:txBody>
          <a:bodyPr/>
          <a:lstStyle/>
          <a:p>
            <a:r>
              <a:rPr lang="en-US"/>
              <a:t>SESSION OBJECTIVES</a:t>
            </a: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696200" cy="4724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b="1"/>
              <a:t>To provide an update on state spending levels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b="1"/>
              <a:t>To discuss the state of current surface transportation funding, including Federal Highway Trust Fund conditions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b="1"/>
              <a:t>To examine overall surface transportation investment needs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b="1"/>
              <a:t>To provide AASHTO’s funding framework for the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A3C8D-72D2-42D4-ADEA-8E8BB5BA4612}" type="slidenum">
              <a:rPr lang="en-US"/>
              <a:pPr/>
              <a:t>20</a:t>
            </a:fld>
            <a:endParaRPr lang="en-US"/>
          </a:p>
        </p:txBody>
      </p:sp>
      <p:sp>
        <p:nvSpPr>
          <p:cNvPr id="904194" name="Footer Placeholder 3"/>
          <p:cNvSpPr txBox="1">
            <a:spLocks noGrp="1"/>
          </p:cNvSpPr>
          <p:nvPr/>
        </p:nvSpPr>
        <p:spPr bwMode="auto">
          <a:xfrm>
            <a:off x="457200" y="5867400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904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838200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NATIONAL SURFACE TRANSPORTATION </a:t>
            </a:r>
            <a:r>
              <a:rPr lang="en-US" sz="4000"/>
              <a:t>INFRASTRUCTURE FINANCING</a:t>
            </a:r>
            <a:r>
              <a:rPr lang="en-US" sz="2800"/>
              <a:t> COMMISSION</a:t>
            </a:r>
          </a:p>
        </p:txBody>
      </p:sp>
      <p:pic>
        <p:nvPicPr>
          <p:cNvPr id="904196" name="Picture 3" descr="NSTIF Commission Final Report_Feb09FNL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133600"/>
            <a:ext cx="30734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3776663" cy="914400"/>
          </a:xfrm>
        </p:spPr>
        <p:txBody>
          <a:bodyPr/>
          <a:lstStyle/>
          <a:p>
            <a:r>
              <a:rPr lang="en-US"/>
              <a:t>Needs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0" y="1447800"/>
            <a:ext cx="4876800" cy="4191000"/>
          </a:xfrm>
          <a:noFill/>
        </p:spPr>
        <p:txBody>
          <a:bodyPr lIns="0" rIns="0"/>
          <a:lstStyle/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/>
              <a:t>Nationally, </a:t>
            </a:r>
            <a:r>
              <a:rPr lang="en-US" b="1"/>
              <a:t>meeting only about 1/3 of roughly $200 billion required each year</a:t>
            </a:r>
            <a:r>
              <a:rPr lang="en-US"/>
              <a:t> to maintain and improve the system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/>
              <a:t>At federal level, also meeting only about 1/3 of needs – </a:t>
            </a:r>
            <a:r>
              <a:rPr lang="en-US" b="1"/>
              <a:t>we face a $400 billion federal funding gap over next 6 years</a:t>
            </a:r>
            <a:r>
              <a:rPr lang="en-US"/>
              <a:t> under current policies and revenues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906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3941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6873-727D-4A04-9A01-912D3953D28D}" type="slidenum">
              <a:rPr lang="en-US"/>
              <a:pPr/>
              <a:t>22</a:t>
            </a:fld>
            <a:endParaRPr lang="en-US"/>
          </a:p>
        </p:txBody>
      </p:sp>
      <p:sp>
        <p:nvSpPr>
          <p:cNvPr id="783362" name="Footer Placeholder 3"/>
          <p:cNvSpPr txBox="1">
            <a:spLocks noGrp="1"/>
          </p:cNvSpPr>
          <p:nvPr/>
        </p:nvSpPr>
        <p:spPr bwMode="auto">
          <a:xfrm>
            <a:off x="457200" y="5867400"/>
            <a:ext cx="373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783363" name="Rectangle 3"/>
          <p:cNvSpPr>
            <a:spLocks noChangeArrowheads="1"/>
          </p:cNvSpPr>
          <p:nvPr/>
        </p:nvSpPr>
        <p:spPr bwMode="auto">
          <a:xfrm>
            <a:off x="990600" y="533400"/>
            <a:ext cx="7848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600"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4000" b="1">
                <a:solidFill>
                  <a:srgbClr val="011F5B"/>
                </a:solidFill>
                <a:latin typeface="Calibri" pitchFamily="34" charset="0"/>
              </a:rPr>
              <a:t>AASHTO</a:t>
            </a:r>
            <a:r>
              <a:rPr lang="en-US" sz="4000">
                <a:solidFill>
                  <a:srgbClr val="011F5B"/>
                </a:solidFill>
                <a:latin typeface="Calibri" pitchFamily="34" charset="0"/>
              </a:rPr>
              <a:t>’s </a:t>
            </a:r>
            <a:r>
              <a:rPr lang="en-US" sz="4000" b="1">
                <a:solidFill>
                  <a:srgbClr val="011F5B"/>
                </a:solidFill>
                <a:latin typeface="Calibri" pitchFamily="34" charset="0"/>
              </a:rPr>
              <a:t>Vastly Expanded</a:t>
            </a:r>
            <a:endParaRPr lang="en-US" sz="4000">
              <a:solidFill>
                <a:srgbClr val="011F5B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4000">
                <a:solidFill>
                  <a:srgbClr val="011F5B"/>
                </a:solidFill>
                <a:latin typeface="Calibri" pitchFamily="34" charset="0"/>
              </a:rPr>
              <a:t>Funding Proposal</a:t>
            </a:r>
          </a:p>
        </p:txBody>
      </p:sp>
      <p:pic>
        <p:nvPicPr>
          <p:cNvPr id="783364" name="Picture 4"/>
          <p:cNvPicPr>
            <a:picLocks noChangeAspect="1" noChangeArrowheads="1"/>
          </p:cNvPicPr>
          <p:nvPr/>
        </p:nvPicPr>
        <p:blipFill>
          <a:blip r:embed="rId3" cstate="print"/>
          <a:srcRect l="23750" t="14063" r="23750" b="46875"/>
          <a:stretch>
            <a:fillRect/>
          </a:stretch>
        </p:blipFill>
        <p:spPr bwMode="auto">
          <a:xfrm>
            <a:off x="1676400" y="2057400"/>
            <a:ext cx="6400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460F-15D9-4E77-BE74-76B4E655BE40}" type="slidenum">
              <a:rPr lang="en-US"/>
              <a:pPr/>
              <a:t>23</a:t>
            </a:fld>
            <a:endParaRPr lang="en-US"/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696200" cy="914400"/>
          </a:xfrm>
        </p:spPr>
        <p:txBody>
          <a:bodyPr/>
          <a:lstStyle/>
          <a:p>
            <a:r>
              <a:rPr lang="en-US"/>
              <a:t>Legislative Recommendations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696200" cy="47244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tx1"/>
              </a:buClr>
            </a:pPr>
            <a:r>
              <a:rPr lang="en-US" sz="2800" b="1"/>
              <a:t>Between 2010 and 2015, in order to invest in a robust surface transportation program to meet significant national needs, Congress should fund a $565 billion multimodal program comprised of: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900" b="1"/>
          </a:p>
          <a:p>
            <a:pPr marL="990600" lvl="1" indent="-533400">
              <a:lnSpc>
                <a:spcPct val="80000"/>
              </a:lnSpc>
            </a:pPr>
            <a:r>
              <a:rPr lang="en-US" sz="2400" b="1"/>
              <a:t>Highway program funded at $375 billion                                   </a:t>
            </a:r>
            <a:r>
              <a:rPr lang="en-US" sz="2000"/>
              <a:t>(2015 level = $75 billion)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z="2400" b="1"/>
              <a:t>Transit program funded at $100 billion                                        </a:t>
            </a:r>
            <a:r>
              <a:rPr lang="en-US" sz="2000"/>
              <a:t>(2015 level = $20.8 billion) 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z="2400" b="1"/>
              <a:t>Freight program funded at $40 billion</a:t>
            </a:r>
            <a:r>
              <a:rPr lang="en-US" sz="2400"/>
              <a:t>                                        </a:t>
            </a:r>
            <a:r>
              <a:rPr lang="en-US" sz="2000"/>
              <a:t>(2015 level = $9.2 billion)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z="2400" b="1"/>
              <a:t>Intercity passenger rail program funded at $50 billion</a:t>
            </a:r>
            <a:r>
              <a:rPr lang="en-US" sz="2400"/>
              <a:t>                                                                            </a:t>
            </a:r>
            <a:r>
              <a:rPr lang="en-US" sz="2000"/>
              <a:t>(2015 level = $11.7 billion)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51F00-63E4-4EBC-8121-20EE365DC115}" type="slidenum">
              <a:rPr lang="en-US"/>
              <a:pPr/>
              <a:t>24</a:t>
            </a:fld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791200"/>
            <a:ext cx="7620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E60553C1-1962-4BBC-9575-76A9405BCD77}" type="slidenum">
              <a:rPr lang="en-US" sz="3200" b="1">
                <a:solidFill>
                  <a:schemeClr val="bg1"/>
                </a:solidFill>
                <a:latin typeface="+mn-lt"/>
              </a:rPr>
              <a:pPr algn="ctr">
                <a:defRPr/>
              </a:pPr>
              <a:t>24</a:t>
            </a:fld>
            <a:endParaRPr lang="en-US" sz="32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9185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Legislative Recommendations</a:t>
            </a:r>
          </a:p>
        </p:txBody>
      </p:sp>
      <p:sp>
        <p:nvSpPr>
          <p:cNvPr id="918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524000"/>
            <a:ext cx="76962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/>
              <a:t>Federal government must continue to play a </a:t>
            </a:r>
            <a:r>
              <a:rPr lang="en-US" sz="2600" b="1"/>
              <a:t>strong role</a:t>
            </a:r>
            <a:r>
              <a:rPr lang="en-US" sz="2600"/>
              <a:t> in investing and maintaining an integrated and multimodal national surface transportation system</a:t>
            </a:r>
          </a:p>
          <a:p>
            <a:pPr>
              <a:lnSpc>
                <a:spcPct val="80000"/>
              </a:lnSpc>
            </a:pPr>
            <a:r>
              <a:rPr lang="en-US" sz="2600"/>
              <a:t>States and local governments should be provided with </a:t>
            </a:r>
            <a:r>
              <a:rPr lang="en-US" sz="2600" b="1"/>
              <a:t>maximum flexibility</a:t>
            </a:r>
            <a:r>
              <a:rPr lang="en-US" sz="2600"/>
              <a:t> to use federal revenues from existing core sources to meet systemic transportation needs</a:t>
            </a:r>
          </a:p>
          <a:p>
            <a:pPr>
              <a:lnSpc>
                <a:spcPct val="80000"/>
              </a:lnSpc>
            </a:pPr>
            <a:r>
              <a:rPr lang="en-US" sz="2600"/>
              <a:t>Strong </a:t>
            </a:r>
            <a:r>
              <a:rPr lang="en-US" sz="2600" b="1"/>
              <a:t>accountability measures</a:t>
            </a:r>
            <a:r>
              <a:rPr lang="en-US" sz="2600"/>
              <a:t> must accompany substantially increased funding to ensure resources are spent as efficiently and effectively as possible</a:t>
            </a:r>
          </a:p>
          <a:p>
            <a:pPr>
              <a:lnSpc>
                <a:spcPct val="80000"/>
              </a:lnSpc>
            </a:pPr>
            <a:r>
              <a:rPr lang="en-US" sz="2600"/>
              <a:t>We need to </a:t>
            </a:r>
            <a:r>
              <a:rPr lang="en-US" sz="2600" b="1"/>
              <a:t>restore purchasing power</a:t>
            </a:r>
            <a:r>
              <a:rPr lang="en-US" sz="2600"/>
              <a:t> by making sure the impact of inflation on commodities and construction costs must be addressed in setting investment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7D7E-7A3A-4C6E-AE26-B5C2E1F4DC3C}" type="slidenum">
              <a:rPr lang="en-US"/>
              <a:pPr/>
              <a:t>25</a:t>
            </a:fld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0" y="5791200"/>
            <a:ext cx="7620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fld id="{0F2C0441-BF8D-4815-BBEE-3B41B97B4BA4}" type="slidenum">
              <a:rPr lang="en-US" sz="3200" b="1">
                <a:solidFill>
                  <a:schemeClr val="bg1"/>
                </a:solidFill>
                <a:latin typeface="+mn-lt"/>
              </a:rPr>
              <a:pPr algn="ctr">
                <a:defRPr/>
              </a:pPr>
              <a:t>25</a:t>
            </a:fld>
            <a:endParaRPr lang="en-US" sz="32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0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838200"/>
            <a:ext cx="7696200" cy="914400"/>
          </a:xfrm>
        </p:spPr>
        <p:txBody>
          <a:bodyPr/>
          <a:lstStyle/>
          <a:p>
            <a:r>
              <a:rPr lang="en-US"/>
              <a:t>Legislative Recommendations</a:t>
            </a:r>
          </a:p>
        </p:txBody>
      </p:sp>
      <p:sp>
        <p:nvSpPr>
          <p:cNvPr id="920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05000"/>
            <a:ext cx="7772400" cy="4495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40000"/>
              </a:spcBef>
              <a:buClr>
                <a:schemeClr val="tx1"/>
              </a:buClr>
            </a:pPr>
            <a:r>
              <a:rPr lang="en-US" sz="2600"/>
              <a:t>Adopt a long-range approach to funding the surface transportation system that gradually moves away from dependence on the current motor fuels tax to a </a:t>
            </a:r>
            <a:r>
              <a:rPr lang="en-US" sz="2600" b="1"/>
              <a:t>distance-based direct user fee</a:t>
            </a:r>
            <a:r>
              <a:rPr lang="en-US" sz="2600"/>
              <a:t> such as a fee on vehicle miles traveled</a:t>
            </a:r>
          </a:p>
          <a:p>
            <a:pPr marL="609600" indent="-609600">
              <a:lnSpc>
                <a:spcPct val="80000"/>
              </a:lnSpc>
              <a:spcBef>
                <a:spcPct val="40000"/>
              </a:spcBef>
              <a:buClr>
                <a:schemeClr val="tx1"/>
              </a:buClr>
            </a:pPr>
            <a:r>
              <a:rPr lang="en-US" sz="2600"/>
              <a:t>Assure that any </a:t>
            </a:r>
            <a:r>
              <a:rPr lang="en-US" sz="2600" b="1"/>
              <a:t>climate change</a:t>
            </a:r>
            <a:r>
              <a:rPr lang="en-US" sz="2600"/>
              <a:t> legislation that creates a new revenue source, either through a carbon tax or cap-and-trade, provides substantial funding for transportation</a:t>
            </a:r>
          </a:p>
          <a:p>
            <a:pPr marL="609600" indent="-609600">
              <a:lnSpc>
                <a:spcPct val="80000"/>
              </a:lnSpc>
              <a:spcBef>
                <a:spcPct val="40000"/>
              </a:spcBef>
              <a:buClr>
                <a:schemeClr val="tx1"/>
              </a:buClr>
            </a:pPr>
            <a:r>
              <a:rPr lang="en-US" sz="2600" b="1"/>
              <a:t>Eliminate or drastically limit earmarking</a:t>
            </a:r>
            <a:r>
              <a:rPr lang="en-US" sz="2600"/>
              <a:t> in federal transportation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534400" cy="914400"/>
          </a:xfrm>
        </p:spPr>
        <p:txBody>
          <a:bodyPr/>
          <a:lstStyle/>
          <a:p>
            <a:r>
              <a:rPr lang="en-US"/>
              <a:t>Proposed Program Funding Levels</a:t>
            </a:r>
            <a:br>
              <a:rPr lang="en-US"/>
            </a:br>
            <a:r>
              <a:rPr lang="en-US"/>
              <a:t>to Restore Purchasing Power</a:t>
            </a:r>
          </a:p>
        </p:txBody>
      </p:sp>
      <p:pic>
        <p:nvPicPr>
          <p:cNvPr id="793872" name="Picture 2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88392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5788A-E199-4FFA-BE98-4AA3AAE5D094}" type="slidenum">
              <a:rPr lang="en-US"/>
              <a:pPr/>
              <a:t>28</a:t>
            </a:fld>
            <a:endParaRPr lang="en-US"/>
          </a:p>
        </p:txBody>
      </p:sp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7696200" cy="914400"/>
          </a:xfrm>
        </p:spPr>
        <p:txBody>
          <a:bodyPr/>
          <a:lstStyle/>
          <a:p>
            <a:r>
              <a:rPr lang="en-US" sz="4400"/>
              <a:t>Surface Transportation</a:t>
            </a:r>
            <a:br>
              <a:rPr lang="en-US" sz="4400"/>
            </a:br>
            <a:r>
              <a:rPr lang="en-US" sz="4400"/>
              <a:t>Authorization</a:t>
            </a:r>
          </a:p>
        </p:txBody>
      </p:sp>
      <p:pic>
        <p:nvPicPr>
          <p:cNvPr id="963587" name="Picture 3" descr="FutureSign"/>
          <p:cNvPicPr>
            <a:picLocks noChangeAspect="1" noChangeArrowheads="1"/>
          </p:cNvPicPr>
          <p:nvPr/>
        </p:nvPicPr>
        <p:blipFill>
          <a:blip r:embed="rId3" cstate="print"/>
          <a:srcRect l="1205" t="1839" r="1205" b="2567"/>
          <a:stretch>
            <a:fillRect/>
          </a:stretch>
        </p:blipFill>
        <p:spPr bwMode="auto">
          <a:xfrm>
            <a:off x="1828800" y="1981200"/>
            <a:ext cx="5943600" cy="3814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47A9-0A52-430D-8460-35176A84CAFD}" type="slidenum">
              <a:rPr lang="en-US"/>
              <a:pPr/>
              <a:t>29</a:t>
            </a:fld>
            <a:endParaRPr lang="en-US"/>
          </a:p>
        </p:txBody>
      </p:sp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Surface Transportation</a:t>
            </a:r>
            <a:br>
              <a:rPr lang="en-US"/>
            </a:br>
            <a:r>
              <a:rPr lang="en-US"/>
              <a:t>Authorization Act of 2009</a:t>
            </a:r>
          </a:p>
        </p:txBody>
      </p:sp>
      <p:sp>
        <p:nvSpPr>
          <p:cNvPr id="92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696200" cy="4876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5000"/>
              </a:spcBef>
              <a:buFontTx/>
              <a:buNone/>
            </a:pPr>
            <a:r>
              <a:rPr lang="en-US" sz="2400" b="1"/>
              <a:t>Funding</a:t>
            </a:r>
            <a:endParaRPr lang="en-US" sz="2400"/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000"/>
              <a:t>Total funding $450 billion; a$500 billion with High Speed Rail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000"/>
              <a:t>$337.4 billion in Highway investment</a:t>
            </a:r>
          </a:p>
          <a:p>
            <a:pPr lvl="1">
              <a:lnSpc>
                <a:spcPct val="80000"/>
              </a:lnSpc>
              <a:spcBef>
                <a:spcPct val="35000"/>
              </a:spcBef>
            </a:pPr>
            <a:r>
              <a:rPr lang="en-US" sz="1800"/>
              <a:t>$100 billion for Capital Asset Improvement (NHS, IM, Bridge)</a:t>
            </a:r>
          </a:p>
          <a:p>
            <a:pPr lvl="1">
              <a:lnSpc>
                <a:spcPct val="80000"/>
              </a:lnSpc>
              <a:spcBef>
                <a:spcPct val="35000"/>
              </a:spcBef>
            </a:pPr>
            <a:r>
              <a:rPr lang="en-US" sz="1800"/>
              <a:t>$50 billion for Metropolitan Mobility and Access (MMA)</a:t>
            </a:r>
          </a:p>
          <a:p>
            <a:pPr lvl="1">
              <a:lnSpc>
                <a:spcPct val="80000"/>
              </a:lnSpc>
              <a:spcBef>
                <a:spcPct val="35000"/>
              </a:spcBef>
            </a:pPr>
            <a:r>
              <a:rPr lang="en-US" sz="1800"/>
              <a:t>$25 billion for Projects of National Significance</a:t>
            </a:r>
          </a:p>
          <a:p>
            <a:pPr lvl="1">
              <a:lnSpc>
                <a:spcPct val="80000"/>
              </a:lnSpc>
              <a:spcBef>
                <a:spcPct val="35000"/>
              </a:spcBef>
            </a:pPr>
            <a:r>
              <a:rPr lang="en-US" sz="1800"/>
              <a:t>$162.4 billion for other FHWA-administered programs (e.g. Highway Safety Improvement, Surface Transportation, CMAQ, Freight, etc)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000"/>
              <a:t>$99.8 billion transit</a:t>
            </a:r>
          </a:p>
          <a:p>
            <a:pPr lvl="1">
              <a:lnSpc>
                <a:spcPct val="80000"/>
              </a:lnSpc>
              <a:spcBef>
                <a:spcPct val="35000"/>
              </a:spcBef>
            </a:pPr>
            <a:r>
              <a:rPr lang="en-US" sz="1800"/>
              <a:t>$87.6 billion from HTF</a:t>
            </a:r>
          </a:p>
          <a:p>
            <a:pPr lvl="1">
              <a:lnSpc>
                <a:spcPct val="80000"/>
              </a:lnSpc>
              <a:spcBef>
                <a:spcPct val="35000"/>
              </a:spcBef>
            </a:pPr>
            <a:r>
              <a:rPr lang="en-US" sz="1800"/>
              <a:t>HTF share was 15.2% in SAFETEA-LU; it is increased to 19.5% in STAA</a:t>
            </a:r>
          </a:p>
          <a:p>
            <a:pPr lvl="1">
              <a:lnSpc>
                <a:spcPct val="80000"/>
              </a:lnSpc>
              <a:spcBef>
                <a:spcPct val="35000"/>
              </a:spcBef>
            </a:pPr>
            <a:r>
              <a:rPr lang="en-US" sz="1800"/>
              <a:t>$12.2 billion from GF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000"/>
              <a:t>$50 billion high speed rail corridors</a:t>
            </a:r>
          </a:p>
          <a:p>
            <a:pPr>
              <a:lnSpc>
                <a:spcPct val="80000"/>
              </a:lnSpc>
              <a:spcBef>
                <a:spcPct val="35000"/>
              </a:spcBef>
            </a:pPr>
            <a:r>
              <a:rPr lang="en-US" sz="2000"/>
              <a:t>$12.6 billion Motor Carrier Safety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6DC80-C88B-4503-AA2A-A4E158682503}" type="slidenum">
              <a:rPr lang="en-US"/>
              <a:pPr/>
              <a:t>3</a:t>
            </a:fld>
            <a:endParaRPr lang="en-US"/>
          </a:p>
        </p:txBody>
      </p:sp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STATE SPENDING PICTURE</a:t>
            </a:r>
          </a:p>
        </p:txBody>
      </p:sp>
      <p:pic>
        <p:nvPicPr>
          <p:cNvPr id="953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00200"/>
            <a:ext cx="5791200" cy="4349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A22D1-5E50-418C-9B24-4256029BE0F6}" type="slidenum">
              <a:rPr lang="en-US"/>
              <a:pPr/>
              <a:t>30</a:t>
            </a:fld>
            <a:endParaRPr lang="en-US"/>
          </a:p>
        </p:txBody>
      </p:sp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Surface Transportation</a:t>
            </a:r>
            <a:br>
              <a:rPr lang="en-US"/>
            </a:br>
            <a:r>
              <a:rPr lang="en-US"/>
              <a:t>Authorization Act of 2009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696200" cy="3733800"/>
          </a:xfrm>
        </p:spPr>
        <p:txBody>
          <a:bodyPr/>
          <a:lstStyle/>
          <a:p>
            <a:r>
              <a:rPr lang="en-US" sz="2800"/>
              <a:t>Specific authorizations are not included in the bill nor are the apportionment formulas</a:t>
            </a:r>
          </a:p>
          <a:p>
            <a:r>
              <a:rPr lang="en-US" sz="2800"/>
              <a:t>While the top line numbers are in the bill there is no specific breakdown by category and no formulas or runs that would show state shares or return on contributions</a:t>
            </a:r>
          </a:p>
          <a:p>
            <a:r>
              <a:rPr lang="en-US" sz="2800" u="sng"/>
              <a:t>There is no revenue title to be bill yet</a:t>
            </a:r>
            <a:endParaRPr lang="en-US" sz="2800" i="1" u="sng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FA215-6672-4CC6-AFC8-A0729B3D2D0D}" type="slidenum">
              <a:rPr lang="en-US"/>
              <a:pPr/>
              <a:t>31</a:t>
            </a:fld>
            <a:endParaRPr lang="en-US"/>
          </a:p>
        </p:txBody>
      </p:sp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We Are Now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6962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u="sng"/>
              <a:t>15 September 2008:</a:t>
            </a:r>
            <a:r>
              <a:rPr lang="en-US" sz="2400"/>
              <a:t> $8.017 billion General Fund transfer to the Highway Trust Fund</a:t>
            </a:r>
          </a:p>
          <a:p>
            <a:pPr>
              <a:lnSpc>
                <a:spcPct val="80000"/>
              </a:lnSpc>
            </a:pPr>
            <a:r>
              <a:rPr lang="en-US" sz="2400" u="sng"/>
              <a:t>7 August 2009:</a:t>
            </a:r>
            <a:r>
              <a:rPr lang="en-US" sz="2400"/>
              <a:t> $7 billion General Fund transfer to the Highway Trust Fund</a:t>
            </a:r>
          </a:p>
          <a:p>
            <a:pPr>
              <a:lnSpc>
                <a:spcPct val="80000"/>
              </a:lnSpc>
            </a:pPr>
            <a:r>
              <a:rPr lang="en-US" sz="2400" u="sng"/>
              <a:t>30 September 2009:</a:t>
            </a:r>
            <a:r>
              <a:rPr lang="en-US" sz="2400"/>
              <a:t> SAFETEA-LU expired</a:t>
            </a:r>
          </a:p>
          <a:p>
            <a:pPr>
              <a:lnSpc>
                <a:spcPct val="80000"/>
              </a:lnSpc>
            </a:pPr>
            <a:r>
              <a:rPr lang="en-US" sz="2400" u="sng"/>
              <a:t>1 March 2010:</a:t>
            </a:r>
            <a:r>
              <a:rPr lang="en-US" sz="2400"/>
              <a:t> Highway Trust Fund shutdown for two days</a:t>
            </a:r>
            <a:endParaRPr lang="en-US" sz="2400" u="sng"/>
          </a:p>
          <a:p>
            <a:pPr>
              <a:lnSpc>
                <a:spcPct val="80000"/>
              </a:lnSpc>
            </a:pPr>
            <a:r>
              <a:rPr lang="en-US" sz="2400" u="sng"/>
              <a:t>18 March 2010</a:t>
            </a:r>
            <a:r>
              <a:rPr lang="en-US" sz="2400"/>
              <a:t>: $19.5 billion General Fund transfer to the Highway Trust Fund</a:t>
            </a:r>
          </a:p>
          <a:p>
            <a:pPr>
              <a:lnSpc>
                <a:spcPct val="80000"/>
              </a:lnSpc>
            </a:pPr>
            <a:r>
              <a:rPr lang="en-US" sz="2400" u="sng"/>
              <a:t>31 December 2010</a:t>
            </a:r>
            <a:r>
              <a:rPr lang="en-US" sz="2400"/>
              <a:t>: Current SAFETEA-LU extension expires</a:t>
            </a:r>
          </a:p>
          <a:p>
            <a:pPr>
              <a:lnSpc>
                <a:spcPct val="80000"/>
              </a:lnSpc>
            </a:pPr>
            <a:r>
              <a:rPr lang="en-US" sz="2400" u="sng"/>
              <a:t>Fiscal Year 2012</a:t>
            </a:r>
            <a:r>
              <a:rPr lang="en-US" sz="2400"/>
              <a:t>: Highway Trust Fund projected to become insolvent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BA935-669F-4C71-B628-99ACECC81B20}" type="slidenum">
              <a:rPr lang="en-US"/>
              <a:pPr/>
              <a:t>32</a:t>
            </a:fld>
            <a:endParaRPr lang="en-US"/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848600" cy="3657600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3600" b="1">
                <a:solidFill>
                  <a:srgbClr val="011F5B"/>
                </a:solidFill>
              </a:rPr>
              <a:t>Thank You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3600" b="1">
              <a:solidFill>
                <a:srgbClr val="011F5B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 b="1"/>
              <a:t>Joung H. Lee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1600" i="1"/>
              <a:t>Associate Director for Finance and Business Development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160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1600" b="1"/>
              <a:t>AASHTO - American Association of State Highway and Transportation Officials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1600"/>
              <a:t>444 North Capitol Street NW, Suite 249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1600"/>
              <a:t>Washington, DC 20001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1600"/>
              <a:t>Phone: (202) 624-5818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1600"/>
              <a:t>Fax: (202) 624-5469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1600"/>
              <a:t>Email: </a:t>
            </a:r>
            <a:r>
              <a:rPr lang="en-US" sz="1600">
                <a:hlinkClick r:id="rId3"/>
              </a:rPr>
              <a:t>jlee@aashto.org</a:t>
            </a:r>
            <a:endParaRPr lang="en-US" sz="160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1600"/>
              <a:t>Web: </a:t>
            </a:r>
            <a:r>
              <a:rPr lang="en-US" sz="1600">
                <a:hlinkClick r:id="rId4"/>
              </a:rPr>
              <a:t>www.transportation.org</a:t>
            </a:r>
            <a:endParaRPr lang="en-US" sz="1600"/>
          </a:p>
          <a:p>
            <a:pPr algn="ctr">
              <a:lnSpc>
                <a:spcPct val="80000"/>
              </a:lnSpc>
              <a:buFontTx/>
              <a:buNone/>
            </a:pPr>
            <a:endParaRPr lang="en-US" sz="1600"/>
          </a:p>
          <a:p>
            <a:pPr algn="ctr">
              <a:lnSpc>
                <a:spcPct val="80000"/>
              </a:lnSpc>
              <a:buFontTx/>
              <a:buNone/>
            </a:pP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5394" name="Picture 2"/>
          <p:cNvPicPr>
            <a:picLocks noChangeAspect="1" noChangeArrowheads="1"/>
          </p:cNvPicPr>
          <p:nvPr/>
        </p:nvPicPr>
        <p:blipFill>
          <a:blip r:embed="rId3" cstate="print"/>
          <a:srcRect l="22501" t="20000" r="21875" b="8000"/>
          <a:stretch>
            <a:fillRect/>
          </a:stretch>
        </p:blipFill>
        <p:spPr bwMode="auto">
          <a:xfrm>
            <a:off x="381000" y="0"/>
            <a:ext cx="8382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5395" name="Rectangle 3"/>
          <p:cNvSpPr>
            <a:spLocks noChangeArrowheads="1"/>
          </p:cNvSpPr>
          <p:nvPr/>
        </p:nvSpPr>
        <p:spPr bwMode="auto">
          <a:xfrm>
            <a:off x="6172200" y="1524000"/>
            <a:ext cx="762000" cy="3886200"/>
          </a:xfrm>
          <a:prstGeom prst="rect">
            <a:avLst/>
          </a:prstGeom>
          <a:noFill/>
          <a:ln w="76200">
            <a:solidFill>
              <a:srgbClr val="DE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9BD97-8921-4F44-9141-886663FC58F1}" type="slidenum">
              <a:rPr lang="en-US"/>
              <a:pPr/>
              <a:t>5</a:t>
            </a:fld>
            <a:endParaRPr lang="en-US"/>
          </a:p>
        </p:txBody>
      </p:sp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NCSL Projected State Budget Gaps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of July 2010:</a:t>
            </a:r>
          </a:p>
          <a:p>
            <a:pPr lvl="1"/>
            <a:r>
              <a:rPr lang="en-US"/>
              <a:t>$83.9 billion in FY 2011</a:t>
            </a:r>
          </a:p>
          <a:p>
            <a:pPr lvl="1"/>
            <a:r>
              <a:rPr lang="en-US"/>
              <a:t>$72.1 billion in FY 2012</a:t>
            </a:r>
          </a:p>
          <a:p>
            <a:pPr lvl="1"/>
            <a:r>
              <a:rPr lang="en-US"/>
              <a:t>$64.3 billion in FY 2013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7442" name="Picture 2"/>
          <p:cNvPicPr>
            <a:picLocks noChangeAspect="1" noChangeArrowheads="1"/>
          </p:cNvPicPr>
          <p:nvPr/>
        </p:nvPicPr>
        <p:blipFill>
          <a:blip r:embed="rId3" cstate="print"/>
          <a:srcRect l="11250" t="33000" r="23125" b="14999"/>
          <a:stretch>
            <a:fillRect/>
          </a:stretch>
        </p:blipFill>
        <p:spPr bwMode="auto">
          <a:xfrm>
            <a:off x="0" y="1066800"/>
            <a:ext cx="9144000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E663D-918B-4E57-B6F4-FD3878CE373F}" type="slidenum">
              <a:rPr lang="en-US"/>
              <a:pPr/>
              <a:t>7</a:t>
            </a:fld>
            <a:endParaRPr lang="en-US"/>
          </a:p>
        </p:txBody>
      </p:sp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Transportation Spending Cuts</a:t>
            </a:r>
            <a:br>
              <a:rPr lang="en-US" sz="3200"/>
            </a:br>
            <a:r>
              <a:rPr lang="en-US" sz="3200"/>
              <a:t> in 21 States in FY 2010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28800"/>
            <a:ext cx="28194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Arizona</a:t>
            </a:r>
          </a:p>
          <a:p>
            <a:pPr>
              <a:lnSpc>
                <a:spcPct val="80000"/>
              </a:lnSpc>
            </a:pPr>
            <a:r>
              <a:rPr lang="en-US" sz="2400"/>
              <a:t>California</a:t>
            </a:r>
          </a:p>
          <a:p>
            <a:pPr>
              <a:lnSpc>
                <a:spcPct val="80000"/>
              </a:lnSpc>
            </a:pPr>
            <a:r>
              <a:rPr lang="en-US" sz="2400"/>
              <a:t>Connecticut</a:t>
            </a:r>
          </a:p>
          <a:p>
            <a:pPr>
              <a:lnSpc>
                <a:spcPct val="80000"/>
              </a:lnSpc>
            </a:pPr>
            <a:r>
              <a:rPr lang="en-US" sz="2400"/>
              <a:t>Florida</a:t>
            </a:r>
          </a:p>
          <a:p>
            <a:pPr>
              <a:lnSpc>
                <a:spcPct val="80000"/>
              </a:lnSpc>
            </a:pPr>
            <a:r>
              <a:rPr lang="en-US" sz="2400"/>
              <a:t>Georgia</a:t>
            </a:r>
          </a:p>
          <a:p>
            <a:pPr>
              <a:lnSpc>
                <a:spcPct val="80000"/>
              </a:lnSpc>
            </a:pPr>
            <a:r>
              <a:rPr lang="en-US" sz="2400"/>
              <a:t>Kansas</a:t>
            </a:r>
          </a:p>
          <a:p>
            <a:pPr>
              <a:lnSpc>
                <a:spcPct val="80000"/>
              </a:lnSpc>
            </a:pPr>
            <a:r>
              <a:rPr lang="en-US" sz="2400"/>
              <a:t>Louisiana</a:t>
            </a:r>
          </a:p>
          <a:p>
            <a:pPr>
              <a:lnSpc>
                <a:spcPct val="80000"/>
              </a:lnSpc>
            </a:pPr>
            <a:r>
              <a:rPr lang="en-US" sz="2400"/>
              <a:t>Massachusetts</a:t>
            </a:r>
          </a:p>
          <a:p>
            <a:pPr>
              <a:lnSpc>
                <a:spcPct val="80000"/>
              </a:lnSpc>
            </a:pPr>
            <a:r>
              <a:rPr lang="en-US" sz="2400"/>
              <a:t>Maine</a:t>
            </a:r>
          </a:p>
          <a:p>
            <a:pPr>
              <a:lnSpc>
                <a:spcPct val="80000"/>
              </a:lnSpc>
            </a:pPr>
            <a:r>
              <a:rPr lang="en-US" sz="2400"/>
              <a:t>Michigan</a:t>
            </a:r>
          </a:p>
        </p:txBody>
      </p:sp>
      <p:sp>
        <p:nvSpPr>
          <p:cNvPr id="959492" name="Rectangle 4"/>
          <p:cNvSpPr>
            <a:spLocks noChangeArrowheads="1"/>
          </p:cNvSpPr>
          <p:nvPr/>
        </p:nvSpPr>
        <p:spPr bwMode="auto">
          <a:xfrm>
            <a:off x="5257800" y="1752600"/>
            <a:ext cx="2743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Calibri" pitchFamily="34" charset="0"/>
              </a:rPr>
              <a:t>Mississippi</a:t>
            </a:r>
          </a:p>
          <a:p>
            <a:pPr marL="342900" indent="-342900">
              <a:buFontTx/>
              <a:buChar char="•"/>
            </a:pPr>
            <a:r>
              <a:rPr lang="en-US" sz="2400">
                <a:latin typeface="Calibri" pitchFamily="34" charset="0"/>
              </a:rPr>
              <a:t>Nevada</a:t>
            </a:r>
          </a:p>
          <a:p>
            <a:pPr marL="342900" indent="-342900">
              <a:buFontTx/>
              <a:buChar char="•"/>
            </a:pPr>
            <a:r>
              <a:rPr lang="en-US" sz="2400">
                <a:latin typeface="Calibri" pitchFamily="34" charset="0"/>
              </a:rPr>
              <a:t>North Carolina</a:t>
            </a:r>
          </a:p>
          <a:p>
            <a:pPr marL="342900" indent="-342900">
              <a:buFontTx/>
              <a:buChar char="•"/>
            </a:pPr>
            <a:r>
              <a:rPr lang="en-US" sz="2400">
                <a:latin typeface="Calibri" pitchFamily="34" charset="0"/>
              </a:rPr>
              <a:t>New Jersey</a:t>
            </a:r>
          </a:p>
          <a:p>
            <a:pPr marL="342900" indent="-342900">
              <a:buFontTx/>
              <a:buChar char="•"/>
            </a:pPr>
            <a:r>
              <a:rPr lang="en-US" sz="2400">
                <a:latin typeface="Calibri" pitchFamily="34" charset="0"/>
              </a:rPr>
              <a:t>New York</a:t>
            </a:r>
          </a:p>
          <a:p>
            <a:pPr marL="342900" indent="-342900">
              <a:buFontTx/>
              <a:buChar char="•"/>
            </a:pPr>
            <a:r>
              <a:rPr lang="en-US" sz="2400">
                <a:latin typeface="Calibri" pitchFamily="34" charset="0"/>
              </a:rPr>
              <a:t>Ohio</a:t>
            </a:r>
          </a:p>
          <a:p>
            <a:pPr marL="342900" indent="-342900">
              <a:buFontTx/>
              <a:buChar char="•"/>
            </a:pPr>
            <a:r>
              <a:rPr lang="en-US" sz="2400">
                <a:latin typeface="Calibri" pitchFamily="34" charset="0"/>
              </a:rPr>
              <a:t>Pennsylvania</a:t>
            </a:r>
          </a:p>
          <a:p>
            <a:pPr marL="342900" indent="-342900">
              <a:buFontTx/>
              <a:buChar char="•"/>
            </a:pPr>
            <a:r>
              <a:rPr lang="en-US" sz="2400">
                <a:latin typeface="Calibri" pitchFamily="34" charset="0"/>
              </a:rPr>
              <a:t>South Carolina</a:t>
            </a:r>
          </a:p>
          <a:p>
            <a:pPr marL="342900" indent="-342900">
              <a:buFontTx/>
              <a:buChar char="•"/>
            </a:pPr>
            <a:r>
              <a:rPr lang="en-US" sz="2400">
                <a:latin typeface="Calibri" pitchFamily="34" charset="0"/>
              </a:rPr>
              <a:t>Virginia</a:t>
            </a:r>
          </a:p>
          <a:p>
            <a:pPr marL="342900" indent="-342900">
              <a:buFontTx/>
              <a:buChar char="•"/>
            </a:pPr>
            <a:r>
              <a:rPr lang="en-US" sz="2400">
                <a:latin typeface="Calibri" pitchFamily="34" charset="0"/>
              </a:rPr>
              <a:t>Washington</a:t>
            </a:r>
          </a:p>
          <a:p>
            <a:pPr marL="342900" indent="-342900">
              <a:buFontTx/>
              <a:buChar char="•"/>
            </a:pPr>
            <a:r>
              <a:rPr lang="en-US" sz="2400">
                <a:latin typeface="Calibri" pitchFamily="34" charset="0"/>
              </a:rPr>
              <a:t>Wisconsin</a:t>
            </a:r>
          </a:p>
        </p:txBody>
      </p:sp>
      <p:sp>
        <p:nvSpPr>
          <p:cNvPr id="959493" name="Text Box 5"/>
          <p:cNvSpPr txBox="1">
            <a:spLocks noChangeArrowheads="1"/>
          </p:cNvSpPr>
          <p:nvPr/>
        </p:nvSpPr>
        <p:spPr bwMode="auto">
          <a:xfrm>
            <a:off x="2133600" y="5943600"/>
            <a:ext cx="426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/>
              <a:t>Source: National Association of State Budget Officers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40D0-EBE8-4B8B-85CA-39418106785A}" type="slidenum">
              <a:rPr lang="en-US"/>
              <a:pPr/>
              <a:t>8</a:t>
            </a:fld>
            <a:endParaRPr lang="en-US"/>
          </a:p>
        </p:txBody>
      </p:sp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696200" cy="914400"/>
          </a:xfrm>
        </p:spPr>
        <p:txBody>
          <a:bodyPr/>
          <a:lstStyle/>
          <a:p>
            <a:r>
              <a:rPr lang="en-US" sz="4000"/>
              <a:t>CURRENT TRENDS</a:t>
            </a:r>
            <a:br>
              <a:rPr lang="en-US" sz="4000"/>
            </a:br>
            <a:r>
              <a:rPr lang="en-US" sz="4000"/>
              <a:t>AND CHALLENGES</a:t>
            </a:r>
          </a:p>
        </p:txBody>
      </p:sp>
      <p:pic>
        <p:nvPicPr>
          <p:cNvPr id="766979" name="Picture 3" descr="challen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828800"/>
            <a:ext cx="5067300" cy="4252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27502-3429-4CEE-8F04-F99751738B67}" type="slidenum">
              <a:rPr lang="en-US"/>
              <a:pPr/>
              <a:t>9</a:t>
            </a:fld>
            <a:endParaRPr lang="en-US"/>
          </a:p>
        </p:txBody>
      </p:sp>
      <p:pic>
        <p:nvPicPr>
          <p:cNvPr id="943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" y="100013"/>
            <a:ext cx="824865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30206</TotalTime>
  <Words>1009</Words>
  <Application>Microsoft Office PowerPoint</Application>
  <PresentationFormat>On-screen Show (4:3)</PresentationFormat>
  <Paragraphs>194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Default Design</vt:lpstr>
      <vt:lpstr>Microsoft Office Excel Chart</vt:lpstr>
      <vt:lpstr>Slide 1</vt:lpstr>
      <vt:lpstr>SESSION OBJECTIVES</vt:lpstr>
      <vt:lpstr>STATE SPENDING PICTURE</vt:lpstr>
      <vt:lpstr>Slide 4</vt:lpstr>
      <vt:lpstr>NCSL Projected State Budget Gaps</vt:lpstr>
      <vt:lpstr>Slide 6</vt:lpstr>
      <vt:lpstr>Transportation Spending Cuts  in 21 States in FY 2010</vt:lpstr>
      <vt:lpstr>CURRENT TRENDS AND CHALLENGES</vt:lpstr>
      <vt:lpstr>Slide 9</vt:lpstr>
      <vt:lpstr>Slide 10</vt:lpstr>
      <vt:lpstr>Slide 11</vt:lpstr>
      <vt:lpstr>Slide 12</vt:lpstr>
      <vt:lpstr>Slide 13</vt:lpstr>
      <vt:lpstr>2008 Conditions and Performance Report</vt:lpstr>
      <vt:lpstr>Bridge Conditions at Current Funding</vt:lpstr>
      <vt:lpstr>Goods Movement Projections</vt:lpstr>
      <vt:lpstr>Tackling Congestion</vt:lpstr>
      <vt:lpstr>NATIONAL SURFACE TRANSPORTATION  POLICY AND REVENUE STUDY COMMISSION</vt:lpstr>
      <vt:lpstr>Needs</vt:lpstr>
      <vt:lpstr>NATIONAL SURFACE TRANSPORTATION INFRASTRUCTURE FINANCING COMMISSION</vt:lpstr>
      <vt:lpstr>Needs</vt:lpstr>
      <vt:lpstr>Slide 22</vt:lpstr>
      <vt:lpstr>Legislative Recommendations</vt:lpstr>
      <vt:lpstr>Legislative Recommendations</vt:lpstr>
      <vt:lpstr>Legislative Recommendations</vt:lpstr>
      <vt:lpstr>Proposed Program Funding Levels to Restore Purchasing Power</vt:lpstr>
      <vt:lpstr>Slide 27</vt:lpstr>
      <vt:lpstr>Surface Transportation Authorization</vt:lpstr>
      <vt:lpstr>Surface Transportation Authorization Act of 2009</vt:lpstr>
      <vt:lpstr>Surface Transportation Authorization Act of 2009</vt:lpstr>
      <vt:lpstr>Where We Are Now</vt:lpstr>
      <vt:lpstr>Slide 32</vt:lpstr>
    </vt:vector>
  </TitlesOfParts>
  <Company>AASHTO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Joung Lee</dc:creator>
  <cp:lastModifiedBy>Keri Elliott</cp:lastModifiedBy>
  <cp:revision>322</cp:revision>
  <dcterms:created xsi:type="dcterms:W3CDTF">2007-06-27T15:49:55Z</dcterms:created>
  <dcterms:modified xsi:type="dcterms:W3CDTF">2010-09-22T13:25:20Z</dcterms:modified>
</cp:coreProperties>
</file>